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7" r:id="rId2"/>
    <p:sldId id="465" r:id="rId3"/>
    <p:sldId id="466" r:id="rId4"/>
    <p:sldId id="456" r:id="rId5"/>
    <p:sldId id="457" r:id="rId6"/>
    <p:sldId id="458" r:id="rId7"/>
    <p:sldId id="308" r:id="rId8"/>
    <p:sldId id="525" r:id="rId9"/>
    <p:sldId id="459" r:id="rId10"/>
    <p:sldId id="387" r:id="rId11"/>
    <p:sldId id="401" r:id="rId12"/>
    <p:sldId id="467" r:id="rId13"/>
    <p:sldId id="468" r:id="rId14"/>
    <p:sldId id="469" r:id="rId15"/>
    <p:sldId id="470" r:id="rId16"/>
    <p:sldId id="471" r:id="rId17"/>
    <p:sldId id="472" r:id="rId18"/>
    <p:sldId id="473" r:id="rId19"/>
    <p:sldId id="519" r:id="rId20"/>
    <p:sldId id="474" r:id="rId21"/>
    <p:sldId id="475" r:id="rId22"/>
    <p:sldId id="476" r:id="rId23"/>
    <p:sldId id="477" r:id="rId24"/>
    <p:sldId id="478" r:id="rId25"/>
    <p:sldId id="479" r:id="rId26"/>
    <p:sldId id="480" r:id="rId27"/>
    <p:sldId id="481" r:id="rId28"/>
    <p:sldId id="482" r:id="rId29"/>
    <p:sldId id="483" r:id="rId30"/>
    <p:sldId id="484" r:id="rId31"/>
    <p:sldId id="527" r:id="rId32"/>
    <p:sldId id="487" r:id="rId33"/>
    <p:sldId id="488" r:id="rId34"/>
    <p:sldId id="489" r:id="rId35"/>
    <p:sldId id="526" r:id="rId36"/>
    <p:sldId id="490" r:id="rId37"/>
    <p:sldId id="491" r:id="rId38"/>
    <p:sldId id="492" r:id="rId39"/>
    <p:sldId id="493" r:id="rId40"/>
    <p:sldId id="520" r:id="rId41"/>
    <p:sldId id="494" r:id="rId42"/>
    <p:sldId id="501" r:id="rId43"/>
    <p:sldId id="504" r:id="rId44"/>
    <p:sldId id="522" r:id="rId45"/>
    <p:sldId id="523" r:id="rId46"/>
    <p:sldId id="524" r:id="rId47"/>
    <p:sldId id="506" r:id="rId48"/>
    <p:sldId id="507" r:id="rId49"/>
    <p:sldId id="508" r:id="rId50"/>
    <p:sldId id="509" r:id="rId51"/>
    <p:sldId id="510" r:id="rId52"/>
    <p:sldId id="511" r:id="rId53"/>
    <p:sldId id="513" r:id="rId54"/>
    <p:sldId id="514" r:id="rId55"/>
    <p:sldId id="515" r:id="rId56"/>
    <p:sldId id="516" r:id="rId57"/>
    <p:sldId id="517" r:id="rId58"/>
    <p:sldId id="521"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JJBO" initials="F" lastIdx="18" clrIdx="0"/>
  <p:cmAuthor id="1" name="Wendy Troxel" initials="W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357" autoAdjust="0"/>
    <p:restoredTop sz="94896" autoAdjust="0"/>
  </p:normalViewPr>
  <p:slideViewPr>
    <p:cSldViewPr>
      <p:cViewPr varScale="1">
        <p:scale>
          <a:sx n="121" d="100"/>
          <a:sy n="121" d="100"/>
        </p:scale>
        <p:origin x="138"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D4360-7983-4C37-BBC6-E8EC6F74DA3D}" type="doc">
      <dgm:prSet loTypeId="urn:microsoft.com/office/officeart/2005/8/layout/pyramid1" loCatId="pyramid" qsTypeId="urn:microsoft.com/office/officeart/2005/8/quickstyle/3d2" qsCatId="3D" csTypeId="urn:microsoft.com/office/officeart/2005/8/colors/accent1_2" csCatId="accent1" phldr="1"/>
      <dgm:spPr/>
    </dgm:pt>
    <dgm:pt modelId="{469B821F-2CFE-423D-B66C-906C3B383457}">
      <dgm:prSet phldrT="[Text]" custT="1"/>
      <dgm:spPr>
        <a:gradFill rotWithShape="0">
          <a:gsLst>
            <a:gs pos="0">
              <a:schemeClr val="accent1">
                <a:lumMod val="20000"/>
                <a:lumOff val="80000"/>
              </a:schemeClr>
            </a:gs>
            <a:gs pos="58000">
              <a:schemeClr val="accent1">
                <a:hueOff val="0"/>
                <a:satOff val="0"/>
                <a:lumOff val="0"/>
                <a:alphaOff val="0"/>
                <a:shade val="45000"/>
                <a:satMod val="170000"/>
              </a:schemeClr>
            </a:gs>
            <a:gs pos="66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dgm:spPr>
      <dgm:t>
        <a:bodyPr/>
        <a:lstStyle/>
        <a:p>
          <a:r>
            <a:rPr lang="en-US" sz="1050" b="1" dirty="0" smtClean="0"/>
            <a:t>Level 4</a:t>
          </a:r>
        </a:p>
        <a:p>
          <a:r>
            <a:rPr lang="en-US" sz="1050" b="1" dirty="0" smtClean="0"/>
            <a:t>Leadership</a:t>
          </a:r>
        </a:p>
        <a:p>
          <a:r>
            <a:rPr lang="en-US" sz="1050" dirty="0" smtClean="0"/>
            <a:t>(leadership &amp; supervision of the research of others)</a:t>
          </a:r>
        </a:p>
      </dgm:t>
    </dgm:pt>
    <dgm:pt modelId="{4F8A7E85-4B47-454C-9F93-54B19929EE99}" type="parTrans" cxnId="{7FA7145B-1AC6-43B5-9606-F045E3746089}">
      <dgm:prSet/>
      <dgm:spPr/>
      <dgm:t>
        <a:bodyPr/>
        <a:lstStyle/>
        <a:p>
          <a:endParaRPr lang="en-US"/>
        </a:p>
      </dgm:t>
    </dgm:pt>
    <dgm:pt modelId="{4B66B962-9E09-4C52-8637-6A86919096B4}" type="sibTrans" cxnId="{7FA7145B-1AC6-43B5-9606-F045E3746089}">
      <dgm:prSet/>
      <dgm:spPr/>
      <dgm:t>
        <a:bodyPr/>
        <a:lstStyle/>
        <a:p>
          <a:endParaRPr lang="en-US"/>
        </a:p>
      </dgm:t>
    </dgm:pt>
    <dgm:pt modelId="{1296180A-B29E-47E3-84B0-CA7D0FCB4020}">
      <dgm:prSet phldrT="[Text]" custT="1"/>
      <dgm:spPr>
        <a:gradFill rotWithShape="0">
          <a:gsLst>
            <a:gs pos="0">
              <a:schemeClr val="accent1">
                <a:lumMod val="20000"/>
                <a:lumOff val="80000"/>
              </a:schemeClr>
            </a:gs>
            <a:gs pos="58000">
              <a:schemeClr val="accent1">
                <a:hueOff val="0"/>
                <a:satOff val="0"/>
                <a:lumOff val="0"/>
                <a:alphaOff val="0"/>
                <a:shade val="45000"/>
                <a:satMod val="170000"/>
              </a:schemeClr>
            </a:gs>
            <a:gs pos="66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dgm:spPr>
      <dgm:t>
        <a:bodyPr/>
        <a:lstStyle/>
        <a:p>
          <a:r>
            <a:rPr lang="en-US" sz="1200" b="1" dirty="0" smtClean="0"/>
            <a:t>Level 3</a:t>
          </a:r>
        </a:p>
        <a:p>
          <a:r>
            <a:rPr lang="en-US" sz="1200" b="1" dirty="0" smtClean="0"/>
            <a:t>Leading Research</a:t>
          </a:r>
        </a:p>
        <a:p>
          <a:r>
            <a:rPr lang="en-US" sz="1200" dirty="0" smtClean="0"/>
            <a:t>(actively participating by leading research projects)</a:t>
          </a:r>
          <a:endParaRPr lang="en-US" sz="1200" dirty="0"/>
        </a:p>
      </dgm:t>
    </dgm:pt>
    <dgm:pt modelId="{7E427DBA-284F-481D-AA1B-ABC602765646}" type="parTrans" cxnId="{60C0B534-B269-4157-A447-3E88A56E3AE3}">
      <dgm:prSet/>
      <dgm:spPr/>
      <dgm:t>
        <a:bodyPr/>
        <a:lstStyle/>
        <a:p>
          <a:endParaRPr lang="en-US"/>
        </a:p>
      </dgm:t>
    </dgm:pt>
    <dgm:pt modelId="{0F025F6F-11D6-4408-85AD-472C6A146615}" type="sibTrans" cxnId="{60C0B534-B269-4157-A447-3E88A56E3AE3}">
      <dgm:prSet/>
      <dgm:spPr/>
      <dgm:t>
        <a:bodyPr/>
        <a:lstStyle/>
        <a:p>
          <a:endParaRPr lang="en-US"/>
        </a:p>
      </dgm:t>
    </dgm:pt>
    <dgm:pt modelId="{A89A09B0-9000-4307-B5F4-AB89DC2ECD25}">
      <dgm:prSet phldrT="[Text]" custT="1"/>
      <dgm:spPr>
        <a:gradFill rotWithShape="0">
          <a:gsLst>
            <a:gs pos="0">
              <a:schemeClr val="accent1">
                <a:lumMod val="20000"/>
                <a:lumOff val="80000"/>
              </a:schemeClr>
            </a:gs>
            <a:gs pos="58000">
              <a:schemeClr val="accent1">
                <a:hueOff val="0"/>
                <a:satOff val="0"/>
                <a:lumOff val="0"/>
                <a:alphaOff val="0"/>
                <a:shade val="45000"/>
                <a:satMod val="170000"/>
              </a:schemeClr>
            </a:gs>
            <a:gs pos="66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dgm:spPr>
      <dgm:t>
        <a:bodyPr/>
        <a:lstStyle/>
        <a:p>
          <a:r>
            <a:rPr lang="en-US" sz="1400" b="1" dirty="0" smtClean="0"/>
            <a:t>Level 2 – Collaboration</a:t>
          </a:r>
        </a:p>
        <a:p>
          <a:r>
            <a:rPr lang="en-US" sz="1400" dirty="0" smtClean="0"/>
            <a:t>(active involvement in research through collaboration with others)</a:t>
          </a:r>
          <a:endParaRPr lang="en-US" sz="1400" dirty="0"/>
        </a:p>
      </dgm:t>
    </dgm:pt>
    <dgm:pt modelId="{B91300BC-88E7-4C84-9165-64BE6420AACA}" type="parTrans" cxnId="{42D47FE9-09ED-4712-BDC2-963425DC05BD}">
      <dgm:prSet/>
      <dgm:spPr/>
      <dgm:t>
        <a:bodyPr/>
        <a:lstStyle/>
        <a:p>
          <a:endParaRPr lang="en-US"/>
        </a:p>
      </dgm:t>
    </dgm:pt>
    <dgm:pt modelId="{F46F568C-DE61-4FBE-A20D-233D1771DF95}" type="sibTrans" cxnId="{42D47FE9-09ED-4712-BDC2-963425DC05BD}">
      <dgm:prSet/>
      <dgm:spPr/>
      <dgm:t>
        <a:bodyPr/>
        <a:lstStyle/>
        <a:p>
          <a:endParaRPr lang="en-US"/>
        </a:p>
      </dgm:t>
    </dgm:pt>
    <dgm:pt modelId="{3BC39486-5E5B-4AEB-A03F-DD4BB43F5EB3}">
      <dgm:prSet phldrT="[Text]" custT="1"/>
      <dgm:spPr>
        <a:gradFill rotWithShape="0">
          <a:gsLst>
            <a:gs pos="0">
              <a:schemeClr val="accent1">
                <a:lumMod val="20000"/>
                <a:lumOff val="80000"/>
              </a:schemeClr>
            </a:gs>
            <a:gs pos="58000">
              <a:schemeClr val="accent1">
                <a:hueOff val="0"/>
                <a:satOff val="0"/>
                <a:lumOff val="0"/>
                <a:alphaOff val="0"/>
                <a:shade val="45000"/>
                <a:satMod val="170000"/>
              </a:schemeClr>
            </a:gs>
            <a:gs pos="66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dgm:spPr>
      <dgm:t>
        <a:bodyPr/>
        <a:lstStyle/>
        <a:p>
          <a:r>
            <a:rPr lang="en-US" sz="1400" b="1" smtClean="0"/>
            <a:t>Level </a:t>
          </a:r>
          <a:r>
            <a:rPr lang="en-US" sz="1400" b="1" dirty="0" smtClean="0"/>
            <a:t>1 -  Evidence-based Practice</a:t>
          </a:r>
        </a:p>
        <a:p>
          <a:r>
            <a:rPr lang="en-US" sz="1400" dirty="0" smtClean="0"/>
            <a:t>(understanding, interpreting, and applying research)</a:t>
          </a:r>
          <a:endParaRPr lang="en-US" sz="1400" dirty="0"/>
        </a:p>
      </dgm:t>
    </dgm:pt>
    <dgm:pt modelId="{EC8CC113-F131-4AF2-B06B-647CC0B10A0D}" type="parTrans" cxnId="{BB97D2BF-BD03-45B2-9D98-854778AA9D42}">
      <dgm:prSet/>
      <dgm:spPr/>
      <dgm:t>
        <a:bodyPr/>
        <a:lstStyle/>
        <a:p>
          <a:endParaRPr lang="en-US"/>
        </a:p>
      </dgm:t>
    </dgm:pt>
    <dgm:pt modelId="{21389723-E5AE-4182-8033-4693BD412FA1}" type="sibTrans" cxnId="{BB97D2BF-BD03-45B2-9D98-854778AA9D42}">
      <dgm:prSet/>
      <dgm:spPr/>
      <dgm:t>
        <a:bodyPr/>
        <a:lstStyle/>
        <a:p>
          <a:endParaRPr lang="en-US"/>
        </a:p>
      </dgm:t>
    </dgm:pt>
    <dgm:pt modelId="{008CC790-C81C-4AFB-AE64-90FC2E032F62}" type="pres">
      <dgm:prSet presAssocID="{AE3D4360-7983-4C37-BBC6-E8EC6F74DA3D}" presName="Name0" presStyleCnt="0">
        <dgm:presLayoutVars>
          <dgm:dir/>
          <dgm:animLvl val="lvl"/>
          <dgm:resizeHandles val="exact"/>
        </dgm:presLayoutVars>
      </dgm:prSet>
      <dgm:spPr/>
    </dgm:pt>
    <dgm:pt modelId="{9CF7217D-A0C0-47B6-AC24-1A4F99CAAE98}" type="pres">
      <dgm:prSet presAssocID="{469B821F-2CFE-423D-B66C-906C3B383457}" presName="Name8" presStyleCnt="0"/>
      <dgm:spPr/>
    </dgm:pt>
    <dgm:pt modelId="{EAEF6CE7-6227-416A-A17F-30240F86D217}" type="pres">
      <dgm:prSet presAssocID="{469B821F-2CFE-423D-B66C-906C3B383457}" presName="level" presStyleLbl="node1" presStyleIdx="0" presStyleCnt="4">
        <dgm:presLayoutVars>
          <dgm:chMax val="1"/>
          <dgm:bulletEnabled val="1"/>
        </dgm:presLayoutVars>
      </dgm:prSet>
      <dgm:spPr/>
      <dgm:t>
        <a:bodyPr/>
        <a:lstStyle/>
        <a:p>
          <a:endParaRPr lang="en-US"/>
        </a:p>
      </dgm:t>
    </dgm:pt>
    <dgm:pt modelId="{13765551-AFF0-4B17-9C4D-2612444CBCB6}" type="pres">
      <dgm:prSet presAssocID="{469B821F-2CFE-423D-B66C-906C3B383457}" presName="levelTx" presStyleLbl="revTx" presStyleIdx="0" presStyleCnt="0">
        <dgm:presLayoutVars>
          <dgm:chMax val="1"/>
          <dgm:bulletEnabled val="1"/>
        </dgm:presLayoutVars>
      </dgm:prSet>
      <dgm:spPr/>
      <dgm:t>
        <a:bodyPr/>
        <a:lstStyle/>
        <a:p>
          <a:endParaRPr lang="en-US"/>
        </a:p>
      </dgm:t>
    </dgm:pt>
    <dgm:pt modelId="{C1D2CA36-6C05-4D26-86F8-A7BB0E865D3B}" type="pres">
      <dgm:prSet presAssocID="{1296180A-B29E-47E3-84B0-CA7D0FCB4020}" presName="Name8" presStyleCnt="0"/>
      <dgm:spPr/>
    </dgm:pt>
    <dgm:pt modelId="{23CDDEDF-A353-47E2-B8B6-2220F762DDDC}" type="pres">
      <dgm:prSet presAssocID="{1296180A-B29E-47E3-84B0-CA7D0FCB4020}" presName="level" presStyleLbl="node1" presStyleIdx="1" presStyleCnt="4">
        <dgm:presLayoutVars>
          <dgm:chMax val="1"/>
          <dgm:bulletEnabled val="1"/>
        </dgm:presLayoutVars>
      </dgm:prSet>
      <dgm:spPr/>
      <dgm:t>
        <a:bodyPr/>
        <a:lstStyle/>
        <a:p>
          <a:endParaRPr lang="en-US"/>
        </a:p>
      </dgm:t>
    </dgm:pt>
    <dgm:pt modelId="{FE642D5E-6B20-4149-85AF-BD7A2FD63130}" type="pres">
      <dgm:prSet presAssocID="{1296180A-B29E-47E3-84B0-CA7D0FCB4020}" presName="levelTx" presStyleLbl="revTx" presStyleIdx="0" presStyleCnt="0">
        <dgm:presLayoutVars>
          <dgm:chMax val="1"/>
          <dgm:bulletEnabled val="1"/>
        </dgm:presLayoutVars>
      </dgm:prSet>
      <dgm:spPr/>
      <dgm:t>
        <a:bodyPr/>
        <a:lstStyle/>
        <a:p>
          <a:endParaRPr lang="en-US"/>
        </a:p>
      </dgm:t>
    </dgm:pt>
    <dgm:pt modelId="{95C85AC5-1395-4FE3-B9CC-E59019DE75CD}" type="pres">
      <dgm:prSet presAssocID="{A89A09B0-9000-4307-B5F4-AB89DC2ECD25}" presName="Name8" presStyleCnt="0"/>
      <dgm:spPr/>
    </dgm:pt>
    <dgm:pt modelId="{BC73782E-AA7E-463A-80B5-5419C5EA44D5}" type="pres">
      <dgm:prSet presAssocID="{A89A09B0-9000-4307-B5F4-AB89DC2ECD25}" presName="level" presStyleLbl="node1" presStyleIdx="2" presStyleCnt="4">
        <dgm:presLayoutVars>
          <dgm:chMax val="1"/>
          <dgm:bulletEnabled val="1"/>
        </dgm:presLayoutVars>
      </dgm:prSet>
      <dgm:spPr/>
      <dgm:t>
        <a:bodyPr/>
        <a:lstStyle/>
        <a:p>
          <a:endParaRPr lang="en-US"/>
        </a:p>
      </dgm:t>
    </dgm:pt>
    <dgm:pt modelId="{C4748A15-D3D8-47AC-B472-6AA50652C788}" type="pres">
      <dgm:prSet presAssocID="{A89A09B0-9000-4307-B5F4-AB89DC2ECD25}" presName="levelTx" presStyleLbl="revTx" presStyleIdx="0" presStyleCnt="0">
        <dgm:presLayoutVars>
          <dgm:chMax val="1"/>
          <dgm:bulletEnabled val="1"/>
        </dgm:presLayoutVars>
      </dgm:prSet>
      <dgm:spPr/>
      <dgm:t>
        <a:bodyPr/>
        <a:lstStyle/>
        <a:p>
          <a:endParaRPr lang="en-US"/>
        </a:p>
      </dgm:t>
    </dgm:pt>
    <dgm:pt modelId="{38906D7C-E8F4-4398-9AF0-5946FD31887D}" type="pres">
      <dgm:prSet presAssocID="{3BC39486-5E5B-4AEB-A03F-DD4BB43F5EB3}" presName="Name8" presStyleCnt="0"/>
      <dgm:spPr/>
    </dgm:pt>
    <dgm:pt modelId="{FA4155E2-16A4-4C26-934B-A040C12A3D57}" type="pres">
      <dgm:prSet presAssocID="{3BC39486-5E5B-4AEB-A03F-DD4BB43F5EB3}" presName="level" presStyleLbl="node1" presStyleIdx="3" presStyleCnt="4">
        <dgm:presLayoutVars>
          <dgm:chMax val="1"/>
          <dgm:bulletEnabled val="1"/>
        </dgm:presLayoutVars>
      </dgm:prSet>
      <dgm:spPr/>
      <dgm:t>
        <a:bodyPr/>
        <a:lstStyle/>
        <a:p>
          <a:endParaRPr lang="en-US"/>
        </a:p>
      </dgm:t>
    </dgm:pt>
    <dgm:pt modelId="{4E22151B-0C41-48A0-AB1D-8D941554811A}" type="pres">
      <dgm:prSet presAssocID="{3BC39486-5E5B-4AEB-A03F-DD4BB43F5EB3}" presName="levelTx" presStyleLbl="revTx" presStyleIdx="0" presStyleCnt="0">
        <dgm:presLayoutVars>
          <dgm:chMax val="1"/>
          <dgm:bulletEnabled val="1"/>
        </dgm:presLayoutVars>
      </dgm:prSet>
      <dgm:spPr/>
      <dgm:t>
        <a:bodyPr/>
        <a:lstStyle/>
        <a:p>
          <a:endParaRPr lang="en-US"/>
        </a:p>
      </dgm:t>
    </dgm:pt>
  </dgm:ptLst>
  <dgm:cxnLst>
    <dgm:cxn modelId="{A62D5724-BFBA-4EF3-8636-E27D57E114C9}" type="presOf" srcId="{469B821F-2CFE-423D-B66C-906C3B383457}" destId="{EAEF6CE7-6227-416A-A17F-30240F86D217}" srcOrd="0" destOrd="0" presId="urn:microsoft.com/office/officeart/2005/8/layout/pyramid1"/>
    <dgm:cxn modelId="{7FA7145B-1AC6-43B5-9606-F045E3746089}" srcId="{AE3D4360-7983-4C37-BBC6-E8EC6F74DA3D}" destId="{469B821F-2CFE-423D-B66C-906C3B383457}" srcOrd="0" destOrd="0" parTransId="{4F8A7E85-4B47-454C-9F93-54B19929EE99}" sibTransId="{4B66B962-9E09-4C52-8637-6A86919096B4}"/>
    <dgm:cxn modelId="{1F04D036-5EA4-4AE7-9579-7A13A05550BE}" type="presOf" srcId="{469B821F-2CFE-423D-B66C-906C3B383457}" destId="{13765551-AFF0-4B17-9C4D-2612444CBCB6}" srcOrd="1" destOrd="0" presId="urn:microsoft.com/office/officeart/2005/8/layout/pyramid1"/>
    <dgm:cxn modelId="{5EA837F1-514B-4F43-8AF7-F7512089EB36}" type="presOf" srcId="{A89A09B0-9000-4307-B5F4-AB89DC2ECD25}" destId="{BC73782E-AA7E-463A-80B5-5419C5EA44D5}" srcOrd="0" destOrd="0" presId="urn:microsoft.com/office/officeart/2005/8/layout/pyramid1"/>
    <dgm:cxn modelId="{8ACEC780-52B7-4D38-926E-9758CF2B73F4}" type="presOf" srcId="{3BC39486-5E5B-4AEB-A03F-DD4BB43F5EB3}" destId="{FA4155E2-16A4-4C26-934B-A040C12A3D57}" srcOrd="0" destOrd="0" presId="urn:microsoft.com/office/officeart/2005/8/layout/pyramid1"/>
    <dgm:cxn modelId="{0DB8F4B0-F0F5-45C8-8E19-606906213900}" type="presOf" srcId="{A89A09B0-9000-4307-B5F4-AB89DC2ECD25}" destId="{C4748A15-D3D8-47AC-B472-6AA50652C788}" srcOrd="1" destOrd="0" presId="urn:microsoft.com/office/officeart/2005/8/layout/pyramid1"/>
    <dgm:cxn modelId="{A9E025FF-DA66-4F75-9443-B299D6746DA9}" type="presOf" srcId="{1296180A-B29E-47E3-84B0-CA7D0FCB4020}" destId="{23CDDEDF-A353-47E2-B8B6-2220F762DDDC}" srcOrd="0" destOrd="0" presId="urn:microsoft.com/office/officeart/2005/8/layout/pyramid1"/>
    <dgm:cxn modelId="{F08E1E42-94A1-4EE6-9579-15FF6BD00AD5}" type="presOf" srcId="{3BC39486-5E5B-4AEB-A03F-DD4BB43F5EB3}" destId="{4E22151B-0C41-48A0-AB1D-8D941554811A}" srcOrd="1" destOrd="0" presId="urn:microsoft.com/office/officeart/2005/8/layout/pyramid1"/>
    <dgm:cxn modelId="{60C0B534-B269-4157-A447-3E88A56E3AE3}" srcId="{AE3D4360-7983-4C37-BBC6-E8EC6F74DA3D}" destId="{1296180A-B29E-47E3-84B0-CA7D0FCB4020}" srcOrd="1" destOrd="0" parTransId="{7E427DBA-284F-481D-AA1B-ABC602765646}" sibTransId="{0F025F6F-11D6-4408-85AD-472C6A146615}"/>
    <dgm:cxn modelId="{BB97D2BF-BD03-45B2-9D98-854778AA9D42}" srcId="{AE3D4360-7983-4C37-BBC6-E8EC6F74DA3D}" destId="{3BC39486-5E5B-4AEB-A03F-DD4BB43F5EB3}" srcOrd="3" destOrd="0" parTransId="{EC8CC113-F131-4AF2-B06B-647CC0B10A0D}" sibTransId="{21389723-E5AE-4182-8033-4693BD412FA1}"/>
    <dgm:cxn modelId="{6A5B2A88-0451-4150-8DA1-30C31162CFD2}" type="presOf" srcId="{AE3D4360-7983-4C37-BBC6-E8EC6F74DA3D}" destId="{008CC790-C81C-4AFB-AE64-90FC2E032F62}" srcOrd="0" destOrd="0" presId="urn:microsoft.com/office/officeart/2005/8/layout/pyramid1"/>
    <dgm:cxn modelId="{5267AFF8-708A-4A5D-99B3-20200B159868}" type="presOf" srcId="{1296180A-B29E-47E3-84B0-CA7D0FCB4020}" destId="{FE642D5E-6B20-4149-85AF-BD7A2FD63130}" srcOrd="1" destOrd="0" presId="urn:microsoft.com/office/officeart/2005/8/layout/pyramid1"/>
    <dgm:cxn modelId="{42D47FE9-09ED-4712-BDC2-963425DC05BD}" srcId="{AE3D4360-7983-4C37-BBC6-E8EC6F74DA3D}" destId="{A89A09B0-9000-4307-B5F4-AB89DC2ECD25}" srcOrd="2" destOrd="0" parTransId="{B91300BC-88E7-4C84-9165-64BE6420AACA}" sibTransId="{F46F568C-DE61-4FBE-A20D-233D1771DF95}"/>
    <dgm:cxn modelId="{99668AD6-938C-4CB2-97A3-080CD8F73F2A}" type="presParOf" srcId="{008CC790-C81C-4AFB-AE64-90FC2E032F62}" destId="{9CF7217D-A0C0-47B6-AC24-1A4F99CAAE98}" srcOrd="0" destOrd="0" presId="urn:microsoft.com/office/officeart/2005/8/layout/pyramid1"/>
    <dgm:cxn modelId="{7E4B884A-344B-4D4C-8349-5B0F07E35F97}" type="presParOf" srcId="{9CF7217D-A0C0-47B6-AC24-1A4F99CAAE98}" destId="{EAEF6CE7-6227-416A-A17F-30240F86D217}" srcOrd="0" destOrd="0" presId="urn:microsoft.com/office/officeart/2005/8/layout/pyramid1"/>
    <dgm:cxn modelId="{B311EB6C-E2E0-4A05-9992-0EDBCE8E859F}" type="presParOf" srcId="{9CF7217D-A0C0-47B6-AC24-1A4F99CAAE98}" destId="{13765551-AFF0-4B17-9C4D-2612444CBCB6}" srcOrd="1" destOrd="0" presId="urn:microsoft.com/office/officeart/2005/8/layout/pyramid1"/>
    <dgm:cxn modelId="{0A490FAA-952D-4490-96FD-59264C924788}" type="presParOf" srcId="{008CC790-C81C-4AFB-AE64-90FC2E032F62}" destId="{C1D2CA36-6C05-4D26-86F8-A7BB0E865D3B}" srcOrd="1" destOrd="0" presId="urn:microsoft.com/office/officeart/2005/8/layout/pyramid1"/>
    <dgm:cxn modelId="{5EC203E0-3D29-4742-9171-C6FCD050096E}" type="presParOf" srcId="{C1D2CA36-6C05-4D26-86F8-A7BB0E865D3B}" destId="{23CDDEDF-A353-47E2-B8B6-2220F762DDDC}" srcOrd="0" destOrd="0" presId="urn:microsoft.com/office/officeart/2005/8/layout/pyramid1"/>
    <dgm:cxn modelId="{33074349-9A77-4B3F-8805-74B3E027A153}" type="presParOf" srcId="{C1D2CA36-6C05-4D26-86F8-A7BB0E865D3B}" destId="{FE642D5E-6B20-4149-85AF-BD7A2FD63130}" srcOrd="1" destOrd="0" presId="urn:microsoft.com/office/officeart/2005/8/layout/pyramid1"/>
    <dgm:cxn modelId="{E7E45061-DAA2-4F81-B169-412E3C9A89A0}" type="presParOf" srcId="{008CC790-C81C-4AFB-AE64-90FC2E032F62}" destId="{95C85AC5-1395-4FE3-B9CC-E59019DE75CD}" srcOrd="2" destOrd="0" presId="urn:microsoft.com/office/officeart/2005/8/layout/pyramid1"/>
    <dgm:cxn modelId="{375E3938-EE1D-4265-9C8D-F5CF68FAD0EE}" type="presParOf" srcId="{95C85AC5-1395-4FE3-B9CC-E59019DE75CD}" destId="{BC73782E-AA7E-463A-80B5-5419C5EA44D5}" srcOrd="0" destOrd="0" presId="urn:microsoft.com/office/officeart/2005/8/layout/pyramid1"/>
    <dgm:cxn modelId="{FEDA87AD-D337-4698-9CFF-BC80C1E6B282}" type="presParOf" srcId="{95C85AC5-1395-4FE3-B9CC-E59019DE75CD}" destId="{C4748A15-D3D8-47AC-B472-6AA50652C788}" srcOrd="1" destOrd="0" presId="urn:microsoft.com/office/officeart/2005/8/layout/pyramid1"/>
    <dgm:cxn modelId="{1602C919-865B-4F5D-AD6C-B5F4B6C4810D}" type="presParOf" srcId="{008CC790-C81C-4AFB-AE64-90FC2E032F62}" destId="{38906D7C-E8F4-4398-9AF0-5946FD31887D}" srcOrd="3" destOrd="0" presId="urn:microsoft.com/office/officeart/2005/8/layout/pyramid1"/>
    <dgm:cxn modelId="{E8B61207-DBA1-4519-92E8-6CC700ECA442}" type="presParOf" srcId="{38906D7C-E8F4-4398-9AF0-5946FD31887D}" destId="{FA4155E2-16A4-4C26-934B-A040C12A3D57}" srcOrd="0" destOrd="0" presId="urn:microsoft.com/office/officeart/2005/8/layout/pyramid1"/>
    <dgm:cxn modelId="{B2A0705F-F35C-4767-9C1F-5D5AE86D8822}" type="presParOf" srcId="{38906D7C-E8F4-4398-9AF0-5946FD31887D}" destId="{4E22151B-0C41-48A0-AB1D-8D941554811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F6CE7-6227-416A-A17F-30240F86D217}">
      <dsp:nvSpPr>
        <dsp:cNvPr id="0" name=""/>
        <dsp:cNvSpPr/>
      </dsp:nvSpPr>
      <dsp:spPr>
        <a:xfrm>
          <a:off x="2743199" y="0"/>
          <a:ext cx="1828800" cy="1047749"/>
        </a:xfrm>
        <a:prstGeom prst="trapezoid">
          <a:avLst>
            <a:gd name="adj" fmla="val 87273"/>
          </a:avLst>
        </a:prstGeom>
        <a:gradFill rotWithShape="0">
          <a:gsLst>
            <a:gs pos="0">
              <a:schemeClr val="accent1">
                <a:lumMod val="20000"/>
                <a:lumOff val="80000"/>
              </a:schemeClr>
            </a:gs>
            <a:gs pos="58000">
              <a:schemeClr val="accent1">
                <a:hueOff val="0"/>
                <a:satOff val="0"/>
                <a:lumOff val="0"/>
                <a:alphaOff val="0"/>
                <a:shade val="45000"/>
                <a:satMod val="170000"/>
              </a:schemeClr>
            </a:gs>
            <a:gs pos="66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Level 4</a:t>
          </a:r>
        </a:p>
        <a:p>
          <a:pPr lvl="0" algn="ctr" defTabSz="466725">
            <a:lnSpc>
              <a:spcPct val="90000"/>
            </a:lnSpc>
            <a:spcBef>
              <a:spcPct val="0"/>
            </a:spcBef>
            <a:spcAft>
              <a:spcPct val="35000"/>
            </a:spcAft>
          </a:pPr>
          <a:r>
            <a:rPr lang="en-US" sz="1050" b="1" kern="1200" dirty="0" smtClean="0"/>
            <a:t>Leadership</a:t>
          </a:r>
        </a:p>
        <a:p>
          <a:pPr lvl="0" algn="ctr" defTabSz="466725">
            <a:lnSpc>
              <a:spcPct val="90000"/>
            </a:lnSpc>
            <a:spcBef>
              <a:spcPct val="0"/>
            </a:spcBef>
            <a:spcAft>
              <a:spcPct val="35000"/>
            </a:spcAft>
          </a:pPr>
          <a:r>
            <a:rPr lang="en-US" sz="1050" kern="1200" dirty="0" smtClean="0"/>
            <a:t>(leadership &amp; supervision of the research of others)</a:t>
          </a:r>
        </a:p>
      </dsp:txBody>
      <dsp:txXfrm>
        <a:off x="2743199" y="0"/>
        <a:ext cx="1828800" cy="1047749"/>
      </dsp:txXfrm>
    </dsp:sp>
    <dsp:sp modelId="{23CDDEDF-A353-47E2-B8B6-2220F762DDDC}">
      <dsp:nvSpPr>
        <dsp:cNvPr id="0" name=""/>
        <dsp:cNvSpPr/>
      </dsp:nvSpPr>
      <dsp:spPr>
        <a:xfrm>
          <a:off x="1828800" y="1047749"/>
          <a:ext cx="3657600" cy="1047749"/>
        </a:xfrm>
        <a:prstGeom prst="trapezoid">
          <a:avLst>
            <a:gd name="adj" fmla="val 87273"/>
          </a:avLst>
        </a:prstGeom>
        <a:gradFill rotWithShape="0">
          <a:gsLst>
            <a:gs pos="0">
              <a:schemeClr val="accent1">
                <a:lumMod val="20000"/>
                <a:lumOff val="80000"/>
              </a:schemeClr>
            </a:gs>
            <a:gs pos="58000">
              <a:schemeClr val="accent1">
                <a:hueOff val="0"/>
                <a:satOff val="0"/>
                <a:lumOff val="0"/>
                <a:alphaOff val="0"/>
                <a:shade val="45000"/>
                <a:satMod val="170000"/>
              </a:schemeClr>
            </a:gs>
            <a:gs pos="66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Level 3</a:t>
          </a:r>
        </a:p>
        <a:p>
          <a:pPr lvl="0" algn="ctr" defTabSz="533400">
            <a:lnSpc>
              <a:spcPct val="90000"/>
            </a:lnSpc>
            <a:spcBef>
              <a:spcPct val="0"/>
            </a:spcBef>
            <a:spcAft>
              <a:spcPct val="35000"/>
            </a:spcAft>
          </a:pPr>
          <a:r>
            <a:rPr lang="en-US" sz="1200" b="1" kern="1200" dirty="0" smtClean="0"/>
            <a:t>Leading Research</a:t>
          </a:r>
        </a:p>
        <a:p>
          <a:pPr lvl="0" algn="ctr" defTabSz="533400">
            <a:lnSpc>
              <a:spcPct val="90000"/>
            </a:lnSpc>
            <a:spcBef>
              <a:spcPct val="0"/>
            </a:spcBef>
            <a:spcAft>
              <a:spcPct val="35000"/>
            </a:spcAft>
          </a:pPr>
          <a:r>
            <a:rPr lang="en-US" sz="1200" kern="1200" dirty="0" smtClean="0"/>
            <a:t>(actively participating by leading research projects)</a:t>
          </a:r>
          <a:endParaRPr lang="en-US" sz="1200" kern="1200" dirty="0"/>
        </a:p>
      </dsp:txBody>
      <dsp:txXfrm>
        <a:off x="2468879" y="1047749"/>
        <a:ext cx="2377440" cy="1047749"/>
      </dsp:txXfrm>
    </dsp:sp>
    <dsp:sp modelId="{BC73782E-AA7E-463A-80B5-5419C5EA44D5}">
      <dsp:nvSpPr>
        <dsp:cNvPr id="0" name=""/>
        <dsp:cNvSpPr/>
      </dsp:nvSpPr>
      <dsp:spPr>
        <a:xfrm>
          <a:off x="914400" y="2095499"/>
          <a:ext cx="5486399" cy="1047749"/>
        </a:xfrm>
        <a:prstGeom prst="trapezoid">
          <a:avLst>
            <a:gd name="adj" fmla="val 87273"/>
          </a:avLst>
        </a:prstGeom>
        <a:gradFill rotWithShape="0">
          <a:gsLst>
            <a:gs pos="0">
              <a:schemeClr val="accent1">
                <a:lumMod val="20000"/>
                <a:lumOff val="80000"/>
              </a:schemeClr>
            </a:gs>
            <a:gs pos="58000">
              <a:schemeClr val="accent1">
                <a:hueOff val="0"/>
                <a:satOff val="0"/>
                <a:lumOff val="0"/>
                <a:alphaOff val="0"/>
                <a:shade val="45000"/>
                <a:satMod val="170000"/>
              </a:schemeClr>
            </a:gs>
            <a:gs pos="66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Level 2 – Collaboration</a:t>
          </a:r>
        </a:p>
        <a:p>
          <a:pPr lvl="0" algn="ctr" defTabSz="622300">
            <a:lnSpc>
              <a:spcPct val="90000"/>
            </a:lnSpc>
            <a:spcBef>
              <a:spcPct val="0"/>
            </a:spcBef>
            <a:spcAft>
              <a:spcPct val="35000"/>
            </a:spcAft>
          </a:pPr>
          <a:r>
            <a:rPr lang="en-US" sz="1400" kern="1200" dirty="0" smtClean="0"/>
            <a:t>(active involvement in research through collaboration with others)</a:t>
          </a:r>
          <a:endParaRPr lang="en-US" sz="1400" kern="1200" dirty="0"/>
        </a:p>
      </dsp:txBody>
      <dsp:txXfrm>
        <a:off x="1874519" y="2095499"/>
        <a:ext cx="3566160" cy="1047749"/>
      </dsp:txXfrm>
    </dsp:sp>
    <dsp:sp modelId="{FA4155E2-16A4-4C26-934B-A040C12A3D57}">
      <dsp:nvSpPr>
        <dsp:cNvPr id="0" name=""/>
        <dsp:cNvSpPr/>
      </dsp:nvSpPr>
      <dsp:spPr>
        <a:xfrm>
          <a:off x="0" y="3143249"/>
          <a:ext cx="7315200" cy="1047749"/>
        </a:xfrm>
        <a:prstGeom prst="trapezoid">
          <a:avLst>
            <a:gd name="adj" fmla="val 87273"/>
          </a:avLst>
        </a:prstGeom>
        <a:gradFill rotWithShape="0">
          <a:gsLst>
            <a:gs pos="0">
              <a:schemeClr val="accent1">
                <a:lumMod val="20000"/>
                <a:lumOff val="80000"/>
              </a:schemeClr>
            </a:gs>
            <a:gs pos="58000">
              <a:schemeClr val="accent1">
                <a:hueOff val="0"/>
                <a:satOff val="0"/>
                <a:lumOff val="0"/>
                <a:alphaOff val="0"/>
                <a:shade val="45000"/>
                <a:satMod val="170000"/>
              </a:schemeClr>
            </a:gs>
            <a:gs pos="66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smtClean="0"/>
            <a:t>Level </a:t>
          </a:r>
          <a:r>
            <a:rPr lang="en-US" sz="1400" b="1" kern="1200" dirty="0" smtClean="0"/>
            <a:t>1 -  Evidence-based Practice</a:t>
          </a:r>
        </a:p>
        <a:p>
          <a:pPr lvl="0" algn="ctr" defTabSz="622300">
            <a:lnSpc>
              <a:spcPct val="90000"/>
            </a:lnSpc>
            <a:spcBef>
              <a:spcPct val="0"/>
            </a:spcBef>
            <a:spcAft>
              <a:spcPct val="35000"/>
            </a:spcAft>
          </a:pPr>
          <a:r>
            <a:rPr lang="en-US" sz="1400" kern="1200" dirty="0" smtClean="0"/>
            <a:t>(understanding, interpreting, and applying research)</a:t>
          </a:r>
          <a:endParaRPr lang="en-US" sz="1400" kern="1200" dirty="0"/>
        </a:p>
      </dsp:txBody>
      <dsp:txXfrm>
        <a:off x="1280159" y="3143249"/>
        <a:ext cx="4754880" cy="10477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367" cy="464503"/>
          </a:xfrm>
          <a:prstGeom prst="rect">
            <a:avLst/>
          </a:prstGeom>
        </p:spPr>
        <p:txBody>
          <a:bodyPr vert="horz" lIns="93166" tIns="46583" rIns="93166" bIns="46583" rtlCol="0"/>
          <a:lstStyle>
            <a:lvl1pPr algn="l">
              <a:defRPr sz="1300"/>
            </a:lvl1pPr>
          </a:lstStyle>
          <a:p>
            <a:pPr>
              <a:defRPr/>
            </a:pPr>
            <a:endParaRPr lang="en-US"/>
          </a:p>
        </p:txBody>
      </p:sp>
      <p:sp>
        <p:nvSpPr>
          <p:cNvPr id="3" name="Date Placeholder 2"/>
          <p:cNvSpPr>
            <a:spLocks noGrp="1"/>
          </p:cNvSpPr>
          <p:nvPr>
            <p:ph type="dt" sz="quarter" idx="1"/>
          </p:nvPr>
        </p:nvSpPr>
        <p:spPr>
          <a:xfrm>
            <a:off x="3971456" y="2"/>
            <a:ext cx="3037366" cy="464503"/>
          </a:xfrm>
          <a:prstGeom prst="rect">
            <a:avLst/>
          </a:prstGeom>
        </p:spPr>
        <p:txBody>
          <a:bodyPr vert="horz" lIns="93166" tIns="46583" rIns="93166" bIns="46583" rtlCol="0"/>
          <a:lstStyle>
            <a:lvl1pPr algn="r">
              <a:defRPr sz="1300"/>
            </a:lvl1pPr>
          </a:lstStyle>
          <a:p>
            <a:pPr>
              <a:defRPr/>
            </a:pPr>
            <a:fld id="{BE1B8955-CD59-40AD-B210-D0E327C8CF4E}" type="datetimeFigureOut">
              <a:rPr lang="en-US"/>
              <a:pPr>
                <a:defRPr/>
              </a:pPr>
              <a:t>1/25/2017</a:t>
            </a:fld>
            <a:endParaRPr lang="en-US"/>
          </a:p>
        </p:txBody>
      </p:sp>
      <p:sp>
        <p:nvSpPr>
          <p:cNvPr id="4" name="Footer Placeholder 3"/>
          <p:cNvSpPr>
            <a:spLocks noGrp="1"/>
          </p:cNvSpPr>
          <p:nvPr>
            <p:ph type="ftr" sz="quarter" idx="2"/>
          </p:nvPr>
        </p:nvSpPr>
        <p:spPr>
          <a:xfrm>
            <a:off x="2" y="8830313"/>
            <a:ext cx="3037367" cy="464503"/>
          </a:xfrm>
          <a:prstGeom prst="rect">
            <a:avLst/>
          </a:prstGeom>
        </p:spPr>
        <p:txBody>
          <a:bodyPr vert="horz" lIns="93166" tIns="46583" rIns="93166" bIns="46583"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1456" y="8830313"/>
            <a:ext cx="3037366" cy="464503"/>
          </a:xfrm>
          <a:prstGeom prst="rect">
            <a:avLst/>
          </a:prstGeom>
        </p:spPr>
        <p:txBody>
          <a:bodyPr vert="horz" lIns="93166" tIns="46583" rIns="93166" bIns="46583" rtlCol="0" anchor="b"/>
          <a:lstStyle>
            <a:lvl1pPr algn="r">
              <a:defRPr sz="1300"/>
            </a:lvl1pPr>
          </a:lstStyle>
          <a:p>
            <a:pPr>
              <a:defRPr/>
            </a:pPr>
            <a:fld id="{C3ABACB9-87EF-452C-A512-A1B6ED4A44C5}" type="slidenum">
              <a:rPr lang="en-US"/>
              <a:pPr>
                <a:defRPr/>
              </a:pPr>
              <a:t>‹#›</a:t>
            </a:fld>
            <a:endParaRPr lang="en-US"/>
          </a:p>
        </p:txBody>
      </p:sp>
    </p:spTree>
    <p:extLst>
      <p:ext uri="{BB962C8B-B14F-4D97-AF65-F5344CB8AC3E}">
        <p14:creationId xmlns:p14="http://schemas.microsoft.com/office/powerpoint/2010/main" val="131366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367" cy="464503"/>
          </a:xfrm>
          <a:prstGeom prst="rect">
            <a:avLst/>
          </a:prstGeom>
        </p:spPr>
        <p:txBody>
          <a:bodyPr vert="horz" lIns="93166" tIns="46583" rIns="93166" bIns="46583" rtlCol="0"/>
          <a:lstStyle>
            <a:lvl1pPr algn="l">
              <a:defRPr sz="1300"/>
            </a:lvl1pPr>
          </a:lstStyle>
          <a:p>
            <a:pPr>
              <a:defRPr/>
            </a:pPr>
            <a:endParaRPr lang="en-US"/>
          </a:p>
        </p:txBody>
      </p:sp>
      <p:sp>
        <p:nvSpPr>
          <p:cNvPr id="3" name="Date Placeholder 2"/>
          <p:cNvSpPr>
            <a:spLocks noGrp="1"/>
          </p:cNvSpPr>
          <p:nvPr>
            <p:ph type="dt" idx="1"/>
          </p:nvPr>
        </p:nvSpPr>
        <p:spPr>
          <a:xfrm>
            <a:off x="3971456" y="2"/>
            <a:ext cx="3037366" cy="464503"/>
          </a:xfrm>
          <a:prstGeom prst="rect">
            <a:avLst/>
          </a:prstGeom>
        </p:spPr>
        <p:txBody>
          <a:bodyPr vert="horz" lIns="93166" tIns="46583" rIns="93166" bIns="46583" rtlCol="0"/>
          <a:lstStyle>
            <a:lvl1pPr algn="r">
              <a:defRPr sz="1300"/>
            </a:lvl1pPr>
          </a:lstStyle>
          <a:p>
            <a:pPr>
              <a:defRPr/>
            </a:pPr>
            <a:fld id="{EDF0BE2B-E09A-4B8C-A53E-1490E2712C1D}" type="datetimeFigureOut">
              <a:rPr lang="en-US"/>
              <a:pPr>
                <a:defRPr/>
              </a:pPr>
              <a:t>1/25/2017</a:t>
            </a:fld>
            <a:endParaRPr lang="en-US"/>
          </a:p>
        </p:txBody>
      </p:sp>
      <p:sp>
        <p:nvSpPr>
          <p:cNvPr id="4" name="Slide Image Placeholder 3"/>
          <p:cNvSpPr>
            <a:spLocks noGrp="1" noRot="1" noChangeAspect="1"/>
          </p:cNvSpPr>
          <p:nvPr>
            <p:ph type="sldImg" idx="2"/>
          </p:nvPr>
        </p:nvSpPr>
        <p:spPr>
          <a:xfrm>
            <a:off x="1184275" y="698500"/>
            <a:ext cx="4643438" cy="3484563"/>
          </a:xfrm>
          <a:prstGeom prst="rect">
            <a:avLst/>
          </a:prstGeom>
          <a:noFill/>
          <a:ln w="12700">
            <a:solidFill>
              <a:prstClr val="black"/>
            </a:solidFill>
          </a:ln>
        </p:spPr>
        <p:txBody>
          <a:bodyPr vert="horz" lIns="93166" tIns="46583" rIns="93166" bIns="46583" rtlCol="0" anchor="ctr"/>
          <a:lstStyle/>
          <a:p>
            <a:pPr lvl="0"/>
            <a:endParaRPr lang="en-US" noProof="0" smtClean="0"/>
          </a:p>
        </p:txBody>
      </p:sp>
      <p:sp>
        <p:nvSpPr>
          <p:cNvPr id="5" name="Notes Placeholder 4"/>
          <p:cNvSpPr>
            <a:spLocks noGrp="1"/>
          </p:cNvSpPr>
          <p:nvPr>
            <p:ph type="body" sz="quarter" idx="3"/>
          </p:nvPr>
        </p:nvSpPr>
        <p:spPr>
          <a:xfrm>
            <a:off x="700567" y="4415157"/>
            <a:ext cx="5609267" cy="4183697"/>
          </a:xfrm>
          <a:prstGeom prst="rect">
            <a:avLst/>
          </a:prstGeom>
        </p:spPr>
        <p:txBody>
          <a:bodyPr vert="horz" lIns="93166" tIns="46583" rIns="93166"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30313"/>
            <a:ext cx="3037367" cy="464503"/>
          </a:xfrm>
          <a:prstGeom prst="rect">
            <a:avLst/>
          </a:prstGeom>
        </p:spPr>
        <p:txBody>
          <a:bodyPr vert="horz" lIns="93166" tIns="46583" rIns="93166" bIns="46583"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971456" y="8830313"/>
            <a:ext cx="3037366" cy="464503"/>
          </a:xfrm>
          <a:prstGeom prst="rect">
            <a:avLst/>
          </a:prstGeom>
        </p:spPr>
        <p:txBody>
          <a:bodyPr vert="horz" lIns="93166" tIns="46583" rIns="93166" bIns="46583" rtlCol="0" anchor="b"/>
          <a:lstStyle>
            <a:lvl1pPr algn="r">
              <a:defRPr sz="1300"/>
            </a:lvl1pPr>
          </a:lstStyle>
          <a:p>
            <a:pPr>
              <a:defRPr/>
            </a:pPr>
            <a:fld id="{B272A497-E253-40B9-AD30-A2FE7ABF5F17}" type="slidenum">
              <a:rPr lang="en-US"/>
              <a:pPr>
                <a:defRPr/>
              </a:pPr>
              <a:t>‹#›</a:t>
            </a:fld>
            <a:endParaRPr lang="en-US"/>
          </a:p>
        </p:txBody>
      </p:sp>
    </p:spTree>
    <p:extLst>
      <p:ext uri="{BB962C8B-B14F-4D97-AF65-F5344CB8AC3E}">
        <p14:creationId xmlns:p14="http://schemas.microsoft.com/office/powerpoint/2010/main" val="2640286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72A497-E253-40B9-AD30-A2FE7ABF5F17}" type="slidenum">
              <a:rPr lang="en-US" smtClean="0"/>
              <a:pPr>
                <a:defRPr/>
              </a:pPr>
              <a:t>1</a:t>
            </a:fld>
            <a:endParaRPr lang="en-US"/>
          </a:p>
        </p:txBody>
      </p:sp>
    </p:spTree>
    <p:extLst>
      <p:ext uri="{BB962C8B-B14F-4D97-AF65-F5344CB8AC3E}">
        <p14:creationId xmlns:p14="http://schemas.microsoft.com/office/powerpoint/2010/main" val="399474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15</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and the next are the statement devised by the “Infusing Research” committee of NACADA and endorsed by the standing Research Committee.</a:t>
            </a:r>
          </a:p>
          <a:p>
            <a:pPr eaLnBrk="1" hangingPunct="1">
              <a:spcBef>
                <a:spcPct val="0"/>
              </a:spcBef>
            </a:pPr>
            <a:endParaRPr lang="en-US" altLang="en-US" smtClean="0"/>
          </a:p>
          <a:p>
            <a:pPr eaLnBrk="1" hangingPunct="1">
              <a:spcBef>
                <a:spcPct val="0"/>
              </a:spcBef>
            </a:pPr>
            <a:r>
              <a:rPr lang="en-US" altLang="en-US" smtClean="0"/>
              <a:t>“Systematic, intentional and collaborative” may be unnecessary to state here.  It almost goes without saying that research does not come about without a great deal of planning and persistent following of that plan.  Luck seldom factors into the equation.</a:t>
            </a:r>
          </a:p>
          <a:p>
            <a:pPr eaLnBrk="1" hangingPunct="1">
              <a:spcBef>
                <a:spcPct val="0"/>
              </a:spcBef>
            </a:pPr>
            <a:endParaRPr lang="en-US" altLang="en-US" smtClean="0"/>
          </a:p>
          <a:p>
            <a:pPr eaLnBrk="1" hangingPunct="1">
              <a:spcBef>
                <a:spcPct val="0"/>
              </a:spcBef>
            </a:pPr>
            <a:r>
              <a:rPr lang="en-US" altLang="en-US" smtClean="0"/>
              <a:t>The second statement is somewhat radical and reflects not necessarily what is already the case, but rather what we think that these various communities </a:t>
            </a:r>
            <a:r>
              <a:rPr lang="en-US" altLang="en-US" b="1" smtClean="0"/>
              <a:t>should</a:t>
            </a:r>
            <a:r>
              <a:rPr lang="en-US" altLang="en-US" smtClean="0"/>
              <a:t> strive for.  This is what academics do: they read and produce research.</a:t>
            </a:r>
          </a:p>
          <a:p>
            <a:pPr eaLnBrk="1" hangingPunct="1">
              <a:spcBef>
                <a:spcPct val="0"/>
              </a:spcBef>
            </a:pPr>
            <a:endParaRPr lang="en-US" altLang="en-US" smtClean="0"/>
          </a:p>
          <a:p>
            <a:pPr eaLnBrk="1" hangingPunct="1">
              <a:spcBef>
                <a:spcPct val="0"/>
              </a:spcBef>
            </a:pPr>
            <a:r>
              <a:rPr lang="en-US" altLang="en-US" smtClean="0"/>
              <a:t>And you are academics.</a:t>
            </a:r>
          </a:p>
        </p:txBody>
      </p:sp>
    </p:spTree>
    <p:extLst>
      <p:ext uri="{BB962C8B-B14F-4D97-AF65-F5344CB8AC3E}">
        <p14:creationId xmlns:p14="http://schemas.microsoft.com/office/powerpoint/2010/main" val="334029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16</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and the next are the statement devised by the “Infusing Research” committee of NACADA and endorsed by the standing Research Committee.</a:t>
            </a:r>
          </a:p>
          <a:p>
            <a:pPr eaLnBrk="1" hangingPunct="1">
              <a:spcBef>
                <a:spcPct val="0"/>
              </a:spcBef>
            </a:pPr>
            <a:endParaRPr lang="en-US" altLang="en-US" smtClean="0"/>
          </a:p>
          <a:p>
            <a:pPr eaLnBrk="1" hangingPunct="1">
              <a:spcBef>
                <a:spcPct val="0"/>
              </a:spcBef>
            </a:pPr>
            <a:r>
              <a:rPr lang="en-US" altLang="en-US" smtClean="0"/>
              <a:t>“Systematic, intentional and collaborative” may be unnecessary to state here.  It almost goes without saying that research does not come about without a great deal of planning and persistent following of that plan.  Luck seldom factors into the equation.</a:t>
            </a:r>
          </a:p>
          <a:p>
            <a:pPr eaLnBrk="1" hangingPunct="1">
              <a:spcBef>
                <a:spcPct val="0"/>
              </a:spcBef>
            </a:pPr>
            <a:endParaRPr lang="en-US" altLang="en-US" smtClean="0"/>
          </a:p>
          <a:p>
            <a:pPr eaLnBrk="1" hangingPunct="1">
              <a:spcBef>
                <a:spcPct val="0"/>
              </a:spcBef>
            </a:pPr>
            <a:r>
              <a:rPr lang="en-US" altLang="en-US" smtClean="0"/>
              <a:t>The second statement is somewhat radical and reflects not necessarily what is already the case, but rather what we think that these various communities </a:t>
            </a:r>
            <a:r>
              <a:rPr lang="en-US" altLang="en-US" b="1" smtClean="0"/>
              <a:t>should</a:t>
            </a:r>
            <a:r>
              <a:rPr lang="en-US" altLang="en-US" smtClean="0"/>
              <a:t> strive for.  This is what academics do: they read and produce research.</a:t>
            </a:r>
          </a:p>
          <a:p>
            <a:pPr eaLnBrk="1" hangingPunct="1">
              <a:spcBef>
                <a:spcPct val="0"/>
              </a:spcBef>
            </a:pPr>
            <a:endParaRPr lang="en-US" altLang="en-US" smtClean="0"/>
          </a:p>
          <a:p>
            <a:pPr eaLnBrk="1" hangingPunct="1">
              <a:spcBef>
                <a:spcPct val="0"/>
              </a:spcBef>
            </a:pPr>
            <a:r>
              <a:rPr lang="en-US" altLang="en-US" smtClean="0"/>
              <a:t>And you are academics.</a:t>
            </a:r>
          </a:p>
        </p:txBody>
      </p:sp>
    </p:spTree>
    <p:extLst>
      <p:ext uri="{BB962C8B-B14F-4D97-AF65-F5344CB8AC3E}">
        <p14:creationId xmlns:p14="http://schemas.microsoft.com/office/powerpoint/2010/main" val="1729578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18</a:t>
            </a:fld>
            <a:endParaRPr lang="en-US" altLang="en-US"/>
          </a:p>
        </p:txBody>
      </p:sp>
    </p:spTree>
    <p:extLst>
      <p:ext uri="{BB962C8B-B14F-4D97-AF65-F5344CB8AC3E}">
        <p14:creationId xmlns:p14="http://schemas.microsoft.com/office/powerpoint/2010/main" val="159474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20</a:t>
            </a:fld>
            <a:endParaRPr lang="en-US" altLang="en-US"/>
          </a:p>
        </p:txBody>
      </p:sp>
    </p:spTree>
    <p:extLst>
      <p:ext uri="{BB962C8B-B14F-4D97-AF65-F5344CB8AC3E}">
        <p14:creationId xmlns:p14="http://schemas.microsoft.com/office/powerpoint/2010/main" val="3552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21</a:t>
            </a:fld>
            <a:endParaRPr lang="en-US" altLang="en-US"/>
          </a:p>
        </p:txBody>
      </p:sp>
    </p:spTree>
    <p:extLst>
      <p:ext uri="{BB962C8B-B14F-4D97-AF65-F5344CB8AC3E}">
        <p14:creationId xmlns:p14="http://schemas.microsoft.com/office/powerpoint/2010/main" val="29257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22</a:t>
            </a:fld>
            <a:endParaRPr lang="en-US" altLang="en-US"/>
          </a:p>
        </p:txBody>
      </p:sp>
    </p:spTree>
    <p:extLst>
      <p:ext uri="{BB962C8B-B14F-4D97-AF65-F5344CB8AC3E}">
        <p14:creationId xmlns:p14="http://schemas.microsoft.com/office/powerpoint/2010/main" val="145820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23</a:t>
            </a:fld>
            <a:endParaRPr lang="en-US" altLang="en-US"/>
          </a:p>
        </p:txBody>
      </p:sp>
    </p:spTree>
    <p:extLst>
      <p:ext uri="{BB962C8B-B14F-4D97-AF65-F5344CB8AC3E}">
        <p14:creationId xmlns:p14="http://schemas.microsoft.com/office/powerpoint/2010/main" val="3528335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24</a:t>
            </a:fld>
            <a:endParaRPr lang="en-US" altLang="en-US"/>
          </a:p>
        </p:txBody>
      </p:sp>
    </p:spTree>
    <p:extLst>
      <p:ext uri="{BB962C8B-B14F-4D97-AF65-F5344CB8AC3E}">
        <p14:creationId xmlns:p14="http://schemas.microsoft.com/office/powerpoint/2010/main" val="972845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25</a:t>
            </a:fld>
            <a:endParaRPr lang="en-US" altLang="en-US"/>
          </a:p>
        </p:txBody>
      </p:sp>
    </p:spTree>
    <p:extLst>
      <p:ext uri="{BB962C8B-B14F-4D97-AF65-F5344CB8AC3E}">
        <p14:creationId xmlns:p14="http://schemas.microsoft.com/office/powerpoint/2010/main" val="3895251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26</a:t>
            </a:fld>
            <a:endParaRPr lang="en-US" altLang="en-US"/>
          </a:p>
        </p:txBody>
      </p:sp>
    </p:spTree>
    <p:extLst>
      <p:ext uri="{BB962C8B-B14F-4D97-AF65-F5344CB8AC3E}">
        <p14:creationId xmlns:p14="http://schemas.microsoft.com/office/powerpoint/2010/main" val="312142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366BDD5-DC4A-4EFD-AFC1-F8D28A7CF64F}" type="slidenum">
              <a:rPr lang="en-US" altLang="en-US" smtClean="0">
                <a:latin typeface="Arial" charset="0"/>
                <a:cs typeface="Arial" charset="0"/>
              </a:rPr>
              <a:pPr eaLnBrk="1" hangingPunct="1">
                <a:spcBef>
                  <a:spcPct val="0"/>
                </a:spcBef>
              </a:pPr>
              <a:t>2</a:t>
            </a:fld>
            <a:endParaRPr lang="en-US" altLang="en-US" smtClean="0">
              <a:latin typeface="Arial" charset="0"/>
              <a:cs typeface="Arial"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817623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27</a:t>
            </a:fld>
            <a:endParaRPr lang="en-US" altLang="en-US"/>
          </a:p>
        </p:txBody>
      </p:sp>
    </p:spTree>
    <p:extLst>
      <p:ext uri="{BB962C8B-B14F-4D97-AF65-F5344CB8AC3E}">
        <p14:creationId xmlns:p14="http://schemas.microsoft.com/office/powerpoint/2010/main" val="1345431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28</a:t>
            </a:fld>
            <a:endParaRPr lang="en-US" altLang="en-US"/>
          </a:p>
        </p:txBody>
      </p:sp>
    </p:spTree>
    <p:extLst>
      <p:ext uri="{BB962C8B-B14F-4D97-AF65-F5344CB8AC3E}">
        <p14:creationId xmlns:p14="http://schemas.microsoft.com/office/powerpoint/2010/main" val="356812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33</a:t>
            </a:fld>
            <a:endParaRPr lang="en-US" altLang="en-US"/>
          </a:p>
        </p:txBody>
      </p:sp>
    </p:spTree>
    <p:extLst>
      <p:ext uri="{BB962C8B-B14F-4D97-AF65-F5344CB8AC3E}">
        <p14:creationId xmlns:p14="http://schemas.microsoft.com/office/powerpoint/2010/main" val="2958620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34</a:t>
            </a:fld>
            <a:endParaRPr lang="en-US" altLang="en-US"/>
          </a:p>
        </p:txBody>
      </p:sp>
    </p:spTree>
    <p:extLst>
      <p:ext uri="{BB962C8B-B14F-4D97-AF65-F5344CB8AC3E}">
        <p14:creationId xmlns:p14="http://schemas.microsoft.com/office/powerpoint/2010/main" val="2787899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DB513F49-5EB3-4998-9634-43BC24F3073A}" type="slidenum">
              <a:rPr lang="en-US" altLang="en-US" smtClean="0">
                <a:latin typeface="Arial" charset="0"/>
                <a:cs typeface="Arial" charset="0"/>
              </a:rPr>
              <a:pPr eaLnBrk="1" hangingPunct="1">
                <a:spcBef>
                  <a:spcPct val="0"/>
                </a:spcBef>
              </a:pPr>
              <a:t>39</a:t>
            </a:fld>
            <a:endParaRPr lang="en-US" altLang="en-US" smtClean="0">
              <a:latin typeface="Arial" charset="0"/>
              <a:cs typeface="Arial" charset="0"/>
            </a:endParaRPr>
          </a:p>
        </p:txBody>
      </p:sp>
      <p:sp>
        <p:nvSpPr>
          <p:cNvPr id="94211" name="Rectangle 7"/>
          <p:cNvSpPr txBox="1">
            <a:spLocks noGrp="1" noChangeArrowheads="1"/>
          </p:cNvSpPr>
          <p:nvPr/>
        </p:nvSpPr>
        <p:spPr bwMode="auto">
          <a:xfrm>
            <a:off x="3971456" y="8830313"/>
            <a:ext cx="3037366" cy="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1" tIns="46572" rIns="93141" bIns="46572" anchor="b"/>
          <a:lstStyle>
            <a:lvl1pPr defTabSz="933450" eaLnBrk="0" hangingPunct="0">
              <a:spcBef>
                <a:spcPct val="30000"/>
              </a:spcBef>
              <a:defRPr sz="1200">
                <a:solidFill>
                  <a:schemeClr val="tx1"/>
                </a:solidFill>
                <a:latin typeface="Calibri" pitchFamily="34" charset="0"/>
              </a:defRPr>
            </a:lvl1pPr>
            <a:lvl2pPr marL="742950" indent="-285750" defTabSz="933450" eaLnBrk="0" hangingPunct="0">
              <a:spcBef>
                <a:spcPct val="30000"/>
              </a:spcBef>
              <a:defRPr sz="1200">
                <a:solidFill>
                  <a:schemeClr val="tx1"/>
                </a:solidFill>
                <a:latin typeface="Calibri" pitchFamily="34" charset="0"/>
              </a:defRPr>
            </a:lvl2pPr>
            <a:lvl3pPr marL="1143000" indent="-228600" defTabSz="933450" eaLnBrk="0" hangingPunct="0">
              <a:spcBef>
                <a:spcPct val="30000"/>
              </a:spcBef>
              <a:defRPr sz="1200">
                <a:solidFill>
                  <a:schemeClr val="tx1"/>
                </a:solidFill>
                <a:latin typeface="Calibri" pitchFamily="34" charset="0"/>
              </a:defRPr>
            </a:lvl3pPr>
            <a:lvl4pPr marL="1600200" indent="-228600" defTabSz="933450" eaLnBrk="0" hangingPunct="0">
              <a:spcBef>
                <a:spcPct val="30000"/>
              </a:spcBef>
              <a:defRPr sz="1200">
                <a:solidFill>
                  <a:schemeClr val="tx1"/>
                </a:solidFill>
                <a:latin typeface="Calibri" pitchFamily="34" charset="0"/>
              </a:defRPr>
            </a:lvl4pPr>
            <a:lvl5pPr marL="2057400" indent="-228600" defTabSz="933450" eaLnBrk="0" hangingPunct="0">
              <a:spcBef>
                <a:spcPct val="30000"/>
              </a:spcBef>
              <a:defRPr sz="1200">
                <a:solidFill>
                  <a:schemeClr val="tx1"/>
                </a:solidFill>
                <a:latin typeface="Calibri" pitchFamily="34" charset="0"/>
              </a:defRPr>
            </a:lvl5pPr>
            <a:lvl6pPr marL="2514600" indent="-228600" defTabSz="933450" eaLnBrk="0" fontAlgn="base" hangingPunct="0">
              <a:spcBef>
                <a:spcPct val="30000"/>
              </a:spcBef>
              <a:spcAft>
                <a:spcPct val="0"/>
              </a:spcAft>
              <a:defRPr sz="1200">
                <a:solidFill>
                  <a:schemeClr val="tx1"/>
                </a:solidFill>
                <a:latin typeface="Calibri" pitchFamily="34" charset="0"/>
              </a:defRPr>
            </a:lvl6pPr>
            <a:lvl7pPr marL="2971800" indent="-228600" defTabSz="933450" eaLnBrk="0" fontAlgn="base" hangingPunct="0">
              <a:spcBef>
                <a:spcPct val="30000"/>
              </a:spcBef>
              <a:spcAft>
                <a:spcPct val="0"/>
              </a:spcAft>
              <a:defRPr sz="1200">
                <a:solidFill>
                  <a:schemeClr val="tx1"/>
                </a:solidFill>
                <a:latin typeface="Calibri" pitchFamily="34" charset="0"/>
              </a:defRPr>
            </a:lvl7pPr>
            <a:lvl8pPr marL="3429000" indent="-228600" defTabSz="933450" eaLnBrk="0" fontAlgn="base" hangingPunct="0">
              <a:spcBef>
                <a:spcPct val="30000"/>
              </a:spcBef>
              <a:spcAft>
                <a:spcPct val="0"/>
              </a:spcAft>
              <a:defRPr sz="1200">
                <a:solidFill>
                  <a:schemeClr val="tx1"/>
                </a:solidFill>
                <a:latin typeface="Calibri" pitchFamily="34" charset="0"/>
              </a:defRPr>
            </a:lvl8pPr>
            <a:lvl9pPr marL="3886200" indent="-228600" defTabSz="93345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03EDA2E-F073-434C-A594-DEC4948BE0F0}" type="slidenum">
              <a:rPr lang="en-US" altLang="en-US">
                <a:latin typeface="Arial" charset="0"/>
                <a:cs typeface="Arial" charset="0"/>
              </a:rPr>
              <a:pPr algn="r" eaLnBrk="1" hangingPunct="1">
                <a:spcBef>
                  <a:spcPct val="0"/>
                </a:spcBef>
              </a:pPr>
              <a:t>39</a:t>
            </a:fld>
            <a:endParaRPr lang="en-US" altLang="en-US">
              <a:latin typeface="Arial" charset="0"/>
              <a:cs typeface="Arial" charset="0"/>
            </a:endParaRPr>
          </a:p>
        </p:txBody>
      </p:sp>
      <p:sp>
        <p:nvSpPr>
          <p:cNvPr id="942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41" tIns="46572" rIns="93141" bIns="46572" numCol="1" anchor="t" anchorCtr="0" compatLnSpc="1">
            <a:prstTxWarp prst="textNoShape">
              <a:avLst/>
            </a:prstTxWarp>
          </a:bodyPr>
          <a:lstStyle/>
          <a:p>
            <a:pPr eaLnBrk="1" hangingPunct="1">
              <a:spcBef>
                <a:spcPct val="0"/>
              </a:spcBef>
            </a:pPr>
            <a:r>
              <a:rPr lang="en-US" altLang="en-US" smtClean="0"/>
              <a:t>We’ll Focus first on the Inquiry Question</a:t>
            </a:r>
          </a:p>
        </p:txBody>
      </p:sp>
    </p:spTree>
    <p:extLst>
      <p:ext uri="{BB962C8B-B14F-4D97-AF65-F5344CB8AC3E}">
        <p14:creationId xmlns:p14="http://schemas.microsoft.com/office/powerpoint/2010/main" val="4178541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44</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663122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45</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35752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46</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848167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52</a:t>
            </a:fld>
            <a:endParaRPr lang="en-US" altLang="en-US"/>
          </a:p>
        </p:txBody>
      </p:sp>
    </p:spTree>
    <p:extLst>
      <p:ext uri="{BB962C8B-B14F-4D97-AF65-F5344CB8AC3E}">
        <p14:creationId xmlns:p14="http://schemas.microsoft.com/office/powerpoint/2010/main" val="3171344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4223EEE-97B7-4EE5-8778-B3B968624FCE}" type="slidenum">
              <a:rPr lang="en-US" altLang="en-US" smtClean="0"/>
              <a:pPr>
                <a:defRPr/>
              </a:pPr>
              <a:t>57</a:t>
            </a:fld>
            <a:endParaRPr lang="en-US" altLang="en-US"/>
          </a:p>
        </p:txBody>
      </p:sp>
    </p:spTree>
    <p:extLst>
      <p:ext uri="{BB962C8B-B14F-4D97-AF65-F5344CB8AC3E}">
        <p14:creationId xmlns:p14="http://schemas.microsoft.com/office/powerpoint/2010/main" val="419659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7</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8</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08109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10</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11</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and the next are the statement devised by the “Infusing Research” committee of NACADA and endorsed by the standing Research Committee.</a:t>
            </a:r>
          </a:p>
          <a:p>
            <a:pPr eaLnBrk="1" hangingPunct="1">
              <a:spcBef>
                <a:spcPct val="0"/>
              </a:spcBef>
            </a:pPr>
            <a:endParaRPr lang="en-US" altLang="en-US" smtClean="0"/>
          </a:p>
          <a:p>
            <a:pPr eaLnBrk="1" hangingPunct="1">
              <a:spcBef>
                <a:spcPct val="0"/>
              </a:spcBef>
            </a:pPr>
            <a:r>
              <a:rPr lang="en-US" altLang="en-US" smtClean="0"/>
              <a:t>“Systematic, intentional and collaborative” may be unnecessary to state here.  It almost goes without saying that research does not come about without a great deal of planning and persistent following of that plan.  Luck seldom factors into the equation.</a:t>
            </a:r>
          </a:p>
          <a:p>
            <a:pPr eaLnBrk="1" hangingPunct="1">
              <a:spcBef>
                <a:spcPct val="0"/>
              </a:spcBef>
            </a:pPr>
            <a:endParaRPr lang="en-US" altLang="en-US" smtClean="0"/>
          </a:p>
          <a:p>
            <a:pPr eaLnBrk="1" hangingPunct="1">
              <a:spcBef>
                <a:spcPct val="0"/>
              </a:spcBef>
            </a:pPr>
            <a:r>
              <a:rPr lang="en-US" altLang="en-US" smtClean="0"/>
              <a:t>The second statement is somewhat radical and reflects not necessarily what is already the case, but rather what we think that these various communities </a:t>
            </a:r>
            <a:r>
              <a:rPr lang="en-US" altLang="en-US" b="1" smtClean="0"/>
              <a:t>should</a:t>
            </a:r>
            <a:r>
              <a:rPr lang="en-US" altLang="en-US" smtClean="0"/>
              <a:t> strive for.  This is what academics do: they read and produce research.</a:t>
            </a:r>
          </a:p>
          <a:p>
            <a:pPr eaLnBrk="1" hangingPunct="1">
              <a:spcBef>
                <a:spcPct val="0"/>
              </a:spcBef>
            </a:pPr>
            <a:endParaRPr lang="en-US" altLang="en-US" smtClean="0"/>
          </a:p>
          <a:p>
            <a:pPr eaLnBrk="1" hangingPunct="1">
              <a:spcBef>
                <a:spcPct val="0"/>
              </a:spcBef>
            </a:pPr>
            <a:r>
              <a:rPr lang="en-US" altLang="en-US" smtClean="0"/>
              <a:t>And you are academics.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12</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04269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13</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15491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0316" indent="-284736" eaLnBrk="0" hangingPunct="0">
              <a:spcBef>
                <a:spcPct val="30000"/>
              </a:spcBef>
              <a:defRPr sz="1300">
                <a:solidFill>
                  <a:schemeClr val="tx1"/>
                </a:solidFill>
                <a:latin typeface="Calibri" pitchFamily="34" charset="0"/>
              </a:defRPr>
            </a:lvl2pPr>
            <a:lvl3pPr marL="1138946" indent="-227790" eaLnBrk="0" hangingPunct="0">
              <a:spcBef>
                <a:spcPct val="30000"/>
              </a:spcBef>
              <a:defRPr sz="1300">
                <a:solidFill>
                  <a:schemeClr val="tx1"/>
                </a:solidFill>
                <a:latin typeface="Calibri" pitchFamily="34" charset="0"/>
              </a:defRPr>
            </a:lvl3pPr>
            <a:lvl4pPr marL="1594524" indent="-227790" eaLnBrk="0" hangingPunct="0">
              <a:spcBef>
                <a:spcPct val="30000"/>
              </a:spcBef>
              <a:defRPr sz="1300">
                <a:solidFill>
                  <a:schemeClr val="tx1"/>
                </a:solidFill>
                <a:latin typeface="Calibri" pitchFamily="34" charset="0"/>
              </a:defRPr>
            </a:lvl4pPr>
            <a:lvl5pPr marL="2050103" indent="-227790" eaLnBrk="0" hangingPunct="0">
              <a:spcBef>
                <a:spcPct val="30000"/>
              </a:spcBef>
              <a:defRPr sz="1300">
                <a:solidFill>
                  <a:schemeClr val="tx1"/>
                </a:solidFill>
                <a:latin typeface="Calibri" pitchFamily="34" charset="0"/>
              </a:defRPr>
            </a:lvl5pPr>
            <a:lvl6pPr marL="2505682" indent="-227790" eaLnBrk="0" fontAlgn="base" hangingPunct="0">
              <a:spcBef>
                <a:spcPct val="30000"/>
              </a:spcBef>
              <a:spcAft>
                <a:spcPct val="0"/>
              </a:spcAft>
              <a:defRPr sz="1300">
                <a:solidFill>
                  <a:schemeClr val="tx1"/>
                </a:solidFill>
                <a:latin typeface="Calibri" pitchFamily="34" charset="0"/>
              </a:defRPr>
            </a:lvl6pPr>
            <a:lvl7pPr marL="2961260" indent="-227790" eaLnBrk="0" fontAlgn="base" hangingPunct="0">
              <a:spcBef>
                <a:spcPct val="30000"/>
              </a:spcBef>
              <a:spcAft>
                <a:spcPct val="0"/>
              </a:spcAft>
              <a:defRPr sz="1300">
                <a:solidFill>
                  <a:schemeClr val="tx1"/>
                </a:solidFill>
                <a:latin typeface="Calibri" pitchFamily="34" charset="0"/>
              </a:defRPr>
            </a:lvl7pPr>
            <a:lvl8pPr marL="3416839" indent="-227790" eaLnBrk="0" fontAlgn="base" hangingPunct="0">
              <a:spcBef>
                <a:spcPct val="30000"/>
              </a:spcBef>
              <a:spcAft>
                <a:spcPct val="0"/>
              </a:spcAft>
              <a:defRPr sz="1300">
                <a:solidFill>
                  <a:schemeClr val="tx1"/>
                </a:solidFill>
                <a:latin typeface="Calibri" pitchFamily="34" charset="0"/>
              </a:defRPr>
            </a:lvl8pPr>
            <a:lvl9pPr marL="3872416" indent="-22779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1659AFE-55FA-441E-8699-1E3539708566}" type="slidenum">
              <a:rPr lang="en-US" altLang="en-US" smtClean="0">
                <a:latin typeface="Arial" charset="0"/>
                <a:cs typeface="Arial" charset="0"/>
              </a:rPr>
              <a:pPr eaLnBrk="1" hangingPunct="1">
                <a:spcBef>
                  <a:spcPct val="0"/>
                </a:spcBef>
              </a:pPr>
              <a:t>14</a:t>
            </a:fld>
            <a:endParaRPr lang="en-US" altLang="en-US" smtClean="0">
              <a:latin typeface="Arial" charset="0"/>
              <a:cs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and the next are the statement devised by the “Infusing Research” committee of NACADA and endorsed by the standing Research Committee.</a:t>
            </a:r>
          </a:p>
          <a:p>
            <a:pPr eaLnBrk="1" hangingPunct="1">
              <a:spcBef>
                <a:spcPct val="0"/>
              </a:spcBef>
            </a:pPr>
            <a:endParaRPr lang="en-US" altLang="en-US" smtClean="0"/>
          </a:p>
          <a:p>
            <a:pPr eaLnBrk="1" hangingPunct="1">
              <a:spcBef>
                <a:spcPct val="0"/>
              </a:spcBef>
            </a:pPr>
            <a:r>
              <a:rPr lang="en-US" altLang="en-US" smtClean="0"/>
              <a:t>“Systematic, intentional and collaborative” may be unnecessary to state here.  It almost goes without saying that research does not come about without a great deal of planning and persistent following of that plan.  Luck seldom factors into the equation.</a:t>
            </a:r>
          </a:p>
          <a:p>
            <a:pPr eaLnBrk="1" hangingPunct="1">
              <a:spcBef>
                <a:spcPct val="0"/>
              </a:spcBef>
            </a:pPr>
            <a:endParaRPr lang="en-US" altLang="en-US" smtClean="0"/>
          </a:p>
          <a:p>
            <a:pPr eaLnBrk="1" hangingPunct="1">
              <a:spcBef>
                <a:spcPct val="0"/>
              </a:spcBef>
            </a:pPr>
            <a:r>
              <a:rPr lang="en-US" altLang="en-US" smtClean="0"/>
              <a:t>The second statement is somewhat radical and reflects not necessarily what is already the case, but rather what we think that these various communities </a:t>
            </a:r>
            <a:r>
              <a:rPr lang="en-US" altLang="en-US" b="1" smtClean="0"/>
              <a:t>should</a:t>
            </a:r>
            <a:r>
              <a:rPr lang="en-US" altLang="en-US" smtClean="0"/>
              <a:t> strive for.  This is what academics do: they read and produce research.</a:t>
            </a:r>
          </a:p>
          <a:p>
            <a:pPr eaLnBrk="1" hangingPunct="1">
              <a:spcBef>
                <a:spcPct val="0"/>
              </a:spcBef>
            </a:pPr>
            <a:endParaRPr lang="en-US" altLang="en-US" smtClean="0"/>
          </a:p>
          <a:p>
            <a:pPr eaLnBrk="1" hangingPunct="1">
              <a:spcBef>
                <a:spcPct val="0"/>
              </a:spcBef>
            </a:pPr>
            <a:r>
              <a:rPr lang="en-US" altLang="en-US" smtClean="0"/>
              <a:t>And you are academics.</a:t>
            </a:r>
          </a:p>
        </p:txBody>
      </p:sp>
    </p:spTree>
    <p:extLst>
      <p:ext uri="{BB962C8B-B14F-4D97-AF65-F5344CB8AC3E}">
        <p14:creationId xmlns:p14="http://schemas.microsoft.com/office/powerpoint/2010/main" val="1145381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A6BCD9D0-D014-4027-8B7E-EEF888946F98}" type="datetimeFigureOut">
              <a:rPr lang="en-US"/>
              <a:pPr>
                <a:defRPr/>
              </a:pPr>
              <a:t>1/25/2017</a:t>
            </a:fld>
            <a:endParaRPr lang="en-US"/>
          </a:p>
        </p:txBody>
      </p:sp>
      <p:sp>
        <p:nvSpPr>
          <p:cNvPr id="12" name="Footer Placeholder 18"/>
          <p:cNvSpPr>
            <a:spLocks noGrp="1"/>
          </p:cNvSpPr>
          <p:nvPr>
            <p:ph type="ftr" sz="quarter" idx="11"/>
          </p:nvPr>
        </p:nvSpPr>
        <p:spPr/>
        <p:txBody>
          <a:bodyPr/>
          <a:lstStyle>
            <a:lvl1pPr>
              <a:defRPr>
                <a:solidFill>
                  <a:srgbClr val="C00000">
                    <a:tint val="20000"/>
                  </a:srgb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EC345EA-16F3-47AB-81F5-06901B647614}" type="slidenum">
              <a:rPr lang="en-US"/>
              <a:pPr>
                <a:defRPr/>
              </a:pPr>
              <a:t>‹#›</a:t>
            </a:fld>
            <a:endParaRPr lang="en-US"/>
          </a:p>
        </p:txBody>
      </p:sp>
    </p:spTree>
    <p:extLst>
      <p:ext uri="{BB962C8B-B14F-4D97-AF65-F5344CB8AC3E}">
        <p14:creationId xmlns:p14="http://schemas.microsoft.com/office/powerpoint/2010/main" val="407487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46FAF98-A5EC-4DF6-A6D3-8B9A5E49FF4C}" type="datetimeFigureOut">
              <a:rPr lang="en-US"/>
              <a:pPr>
                <a:defRPr/>
              </a:pPr>
              <a:t>1/25/2017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55066AA-051B-4944-BD9F-5700B76D6020}" type="slidenum">
              <a:rPr lang="en-US"/>
              <a:pPr>
                <a:defRPr/>
              </a:pPr>
              <a:t>‹#›</a:t>
            </a:fld>
            <a:endParaRPr lang="en-US"/>
          </a:p>
        </p:txBody>
      </p:sp>
    </p:spTree>
    <p:extLst>
      <p:ext uri="{BB962C8B-B14F-4D97-AF65-F5344CB8AC3E}">
        <p14:creationId xmlns:p14="http://schemas.microsoft.com/office/powerpoint/2010/main" val="213887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D4B3149-68D4-433F-BC89-E90BE4631995}" type="datetimeFigureOut">
              <a:rPr lang="en-US"/>
              <a:pPr>
                <a:defRPr/>
              </a:pPr>
              <a:t>1/25/2017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1F9139-DDF8-4D12-82F3-977B97022856}" type="slidenum">
              <a:rPr lang="en-US"/>
              <a:pPr>
                <a:defRPr/>
              </a:pPr>
              <a:t>‹#›</a:t>
            </a:fld>
            <a:endParaRPr lang="en-US"/>
          </a:p>
        </p:txBody>
      </p:sp>
    </p:spTree>
    <p:extLst>
      <p:ext uri="{BB962C8B-B14F-4D97-AF65-F5344CB8AC3E}">
        <p14:creationId xmlns:p14="http://schemas.microsoft.com/office/powerpoint/2010/main" val="339979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EDF36D8-1AFF-4A56-8691-0D8C07D5323E}" type="datetimeFigureOut">
              <a:rPr lang="en-US"/>
              <a:pPr>
                <a:defRPr/>
              </a:pPr>
              <a:t>1/25/2017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561DF90-9A0E-458C-A73B-2ECCE4BB1C19}" type="slidenum">
              <a:rPr lang="en-US"/>
              <a:pPr>
                <a:defRPr/>
              </a:pPr>
              <a:t>‹#›</a:t>
            </a:fld>
            <a:endParaRPr lang="en-US"/>
          </a:p>
        </p:txBody>
      </p:sp>
    </p:spTree>
    <p:extLst>
      <p:ext uri="{BB962C8B-B14F-4D97-AF65-F5344CB8AC3E}">
        <p14:creationId xmlns:p14="http://schemas.microsoft.com/office/powerpoint/2010/main" val="393520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extLst/>
          </a:lstStyle>
          <a:p>
            <a:pPr>
              <a:defRPr/>
            </a:pPr>
            <a:fld id="{4732D689-0B70-4DF2-AF29-9611DB9F743E}" type="datetimeFigureOut">
              <a:rPr lang="en-US"/>
              <a:pPr>
                <a:defRPr/>
              </a:pPr>
              <a:t>1/25/2017</a:t>
            </a:fld>
            <a:endParaRPr lang="en-US"/>
          </a:p>
        </p:txBody>
      </p:sp>
      <p:sp>
        <p:nvSpPr>
          <p:cNvPr id="7" name="Footer Placeholder 4"/>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prstClr val="white"/>
                </a:solidFill>
              </a:defRPr>
            </a:lvl1pPr>
            <a:extLst/>
          </a:lstStyle>
          <a:p>
            <a:pPr>
              <a:defRPr/>
            </a:pPr>
            <a:fld id="{8D4F3552-AB1A-41AC-86DE-4DB480CA3586}" type="slidenum">
              <a:rPr lang="en-US"/>
              <a:pPr>
                <a:defRPr/>
              </a:pPr>
              <a:t>‹#›</a:t>
            </a:fld>
            <a:endParaRPr lang="en-US"/>
          </a:p>
        </p:txBody>
      </p:sp>
    </p:spTree>
    <p:extLst>
      <p:ext uri="{BB962C8B-B14F-4D97-AF65-F5344CB8AC3E}">
        <p14:creationId xmlns:p14="http://schemas.microsoft.com/office/powerpoint/2010/main" val="4445592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prstClr val="white"/>
                </a:solidFill>
              </a:defRPr>
            </a:lvl1pPr>
            <a:extLst/>
          </a:lstStyle>
          <a:p>
            <a:pPr>
              <a:defRPr/>
            </a:pPr>
            <a:fld id="{33AEEF53-DD04-464D-B45D-57FDE9DD4112}" type="datetimeFigureOut">
              <a:rPr lang="en-US"/>
              <a:pPr>
                <a:defRPr/>
              </a:pPr>
              <a:t>1/25/2017</a:t>
            </a:fld>
            <a:endParaRPr lang="en-US"/>
          </a:p>
        </p:txBody>
      </p:sp>
      <p:sp>
        <p:nvSpPr>
          <p:cNvPr id="6"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prstClr val="white"/>
                </a:solidFill>
              </a:defRPr>
            </a:lvl1pPr>
            <a:extLst/>
          </a:lstStyle>
          <a:p>
            <a:pPr>
              <a:defRPr/>
            </a:pPr>
            <a:fld id="{63F0D8BC-35BD-445E-9952-FE10656AE111}" type="slidenum">
              <a:rPr lang="en-US"/>
              <a:pPr>
                <a:defRPr/>
              </a:pPr>
              <a:t>‹#›</a:t>
            </a:fld>
            <a:endParaRPr lang="en-US"/>
          </a:p>
        </p:txBody>
      </p:sp>
    </p:spTree>
    <p:extLst>
      <p:ext uri="{BB962C8B-B14F-4D97-AF65-F5344CB8AC3E}">
        <p14:creationId xmlns:p14="http://schemas.microsoft.com/office/powerpoint/2010/main" val="107075246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E4ED158-6E2C-4A01-BDF3-3A734997CD13}" type="datetimeFigureOut">
              <a:rPr lang="en-US"/>
              <a:pPr>
                <a:defRPr/>
              </a:pPr>
              <a:t>1/25/2017</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5BEF70B-6573-47AC-B69E-825EB47DCB72}" type="slidenum">
              <a:rPr lang="en-US"/>
              <a:pPr>
                <a:defRPr/>
              </a:pPr>
              <a:t>‹#›</a:t>
            </a:fld>
            <a:endParaRPr lang="en-US"/>
          </a:p>
        </p:txBody>
      </p:sp>
    </p:spTree>
    <p:extLst>
      <p:ext uri="{BB962C8B-B14F-4D97-AF65-F5344CB8AC3E}">
        <p14:creationId xmlns:p14="http://schemas.microsoft.com/office/powerpoint/2010/main" val="16156942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prstClr val="white"/>
                </a:solidFill>
              </a:defRPr>
            </a:lvl1pPr>
            <a:extLst/>
          </a:lstStyle>
          <a:p>
            <a:pPr>
              <a:defRPr/>
            </a:pPr>
            <a:fld id="{1B850959-27DD-4617-8C58-54F4DEE0EB8F}" type="datetimeFigureOut">
              <a:rPr lang="en-US"/>
              <a:pPr>
                <a:defRPr/>
              </a:pPr>
              <a:t>1/25/2017</a:t>
            </a:fld>
            <a:endParaRPr lang="en-US"/>
          </a:p>
        </p:txBody>
      </p:sp>
      <p:sp>
        <p:nvSpPr>
          <p:cNvPr id="4" name="Footer Placeholder 3"/>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prstClr val="white"/>
                </a:solidFill>
              </a:defRPr>
            </a:lvl1pPr>
            <a:extLst/>
          </a:lstStyle>
          <a:p>
            <a:pPr>
              <a:defRPr/>
            </a:pPr>
            <a:fld id="{4F6512B1-E954-4BD4-BD24-6155FE0F899F}" type="slidenum">
              <a:rPr lang="en-US"/>
              <a:pPr>
                <a:defRPr/>
              </a:pPr>
              <a:t>‹#›</a:t>
            </a:fld>
            <a:endParaRPr lang="en-US"/>
          </a:p>
        </p:txBody>
      </p:sp>
    </p:spTree>
    <p:extLst>
      <p:ext uri="{BB962C8B-B14F-4D97-AF65-F5344CB8AC3E}">
        <p14:creationId xmlns:p14="http://schemas.microsoft.com/office/powerpoint/2010/main" val="293311891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39C113D-4131-4428-B551-6835954493E0}" type="datetimeFigureOut">
              <a:rPr lang="en-US"/>
              <a:pPr>
                <a:defRPr/>
              </a:pPr>
              <a:t>1/25/2017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4A8E624-6B9D-41ED-9A97-9A68443C308C}" type="slidenum">
              <a:rPr lang="en-US"/>
              <a:pPr>
                <a:defRPr/>
              </a:pPr>
              <a:t>‹#›</a:t>
            </a:fld>
            <a:endParaRPr lang="en-US"/>
          </a:p>
        </p:txBody>
      </p:sp>
    </p:spTree>
    <p:extLst>
      <p:ext uri="{BB962C8B-B14F-4D97-AF65-F5344CB8AC3E}">
        <p14:creationId xmlns:p14="http://schemas.microsoft.com/office/powerpoint/2010/main" val="256925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BEA933A-DA13-4337-8026-F6AE3374CA8D}" type="datetimeFigureOut">
              <a:rPr lang="en-US"/>
              <a:pPr>
                <a:defRPr/>
              </a:pPr>
              <a:t>1/25/2017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724C319-2954-488B-8018-C96C7148B355}" type="slidenum">
              <a:rPr lang="en-US"/>
              <a:pPr>
                <a:defRPr/>
              </a:pPr>
              <a:t>‹#›</a:t>
            </a:fld>
            <a:endParaRPr lang="en-US"/>
          </a:p>
        </p:txBody>
      </p:sp>
    </p:spTree>
    <p:extLst>
      <p:ext uri="{BB962C8B-B14F-4D97-AF65-F5344CB8AC3E}">
        <p14:creationId xmlns:p14="http://schemas.microsoft.com/office/powerpoint/2010/main" val="184545798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mn-lt"/>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prstClr val="white"/>
                </a:solidFill>
              </a:defRPr>
            </a:lvl1pPr>
            <a:extLst/>
          </a:lstStyle>
          <a:p>
            <a:pPr>
              <a:defRPr/>
            </a:pPr>
            <a:fld id="{55B37811-C17C-402D-BC7A-6A312386D418}" type="datetimeFigureOut">
              <a:rPr lang="en-US"/>
              <a:pPr>
                <a:defRPr/>
              </a:pPr>
              <a:t>1/25/2017</a:t>
            </a:fld>
            <a:endParaRPr lang="en-US"/>
          </a:p>
        </p:txBody>
      </p:sp>
      <p:sp>
        <p:nvSpPr>
          <p:cNvPr id="12"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prstClr val="white"/>
                </a:solidFill>
              </a:defRPr>
            </a:lvl1pPr>
            <a:extLst/>
          </a:lstStyle>
          <a:p>
            <a:pPr>
              <a:defRPr/>
            </a:pPr>
            <a:fld id="{62DD5351-E16E-4174-BFEE-E746D8C8E605}" type="slidenum">
              <a:rPr lang="en-US"/>
              <a:pPr>
                <a:defRPr/>
              </a:pPr>
              <a:t>‹#›</a:t>
            </a:fld>
            <a:endParaRPr lang="en-US"/>
          </a:p>
        </p:txBody>
      </p:sp>
    </p:spTree>
    <p:extLst>
      <p:ext uri="{BB962C8B-B14F-4D97-AF65-F5344CB8AC3E}">
        <p14:creationId xmlns:p14="http://schemas.microsoft.com/office/powerpoint/2010/main" val="288227337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mn-lt"/>
              </a:defRPr>
            </a:lvl1pPr>
            <a:extLst/>
          </a:lstStyle>
          <a:p>
            <a:pPr>
              <a:defRPr/>
            </a:pPr>
            <a:fld id="{4788CA98-945E-4AC9-A83D-9CF30B0F7502}" type="datetimeFigureOut">
              <a:rPr lang="en-US"/>
              <a:pPr>
                <a:defRPr/>
              </a:pPr>
              <a:t>1/25/2017</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prstClr val="black"/>
                </a:solidFill>
                <a:latin typeface="+mn-lt"/>
              </a:defRPr>
            </a:lvl1pPr>
            <a:extLst/>
          </a:lstStyle>
          <a:p>
            <a:pPr>
              <a:defRPr/>
            </a:pPr>
            <a:fld id="{1B07BFD3-0973-46BC-910C-EE0193DACB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87" r:id="rId2"/>
    <p:sldLayoutId id="2147483792" r:id="rId3"/>
    <p:sldLayoutId id="2147483793" r:id="rId4"/>
    <p:sldLayoutId id="2147483794" r:id="rId5"/>
    <p:sldLayoutId id="2147483795" r:id="rId6"/>
    <p:sldLayoutId id="2147483788" r:id="rId7"/>
    <p:sldLayoutId id="2147483796" r:id="rId8"/>
    <p:sldLayoutId id="2147483797" r:id="rId9"/>
    <p:sldLayoutId id="2147483789" r:id="rId10"/>
    <p:sldLayoutId id="214748379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nacada.ksu.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899" y="2524664"/>
            <a:ext cx="8458200" cy="1524000"/>
          </a:xfrm>
        </p:spPr>
        <p:txBody>
          <a:bodyPr>
            <a:normAutofit fontScale="90000"/>
          </a:bodyPr>
          <a:lstStyle/>
          <a:p>
            <a:pPr algn="ctr">
              <a:defRPr/>
            </a:pPr>
            <a:r>
              <a:rPr lang="en-US" dirty="0" smtClean="0">
                <a:solidFill>
                  <a:prstClr val="black"/>
                </a:solidFill>
              </a:rPr>
              <a:t/>
            </a:r>
            <a:br>
              <a:rPr lang="en-US" dirty="0" smtClean="0">
                <a:solidFill>
                  <a:prstClr val="black"/>
                </a:solidFill>
              </a:rPr>
            </a:br>
            <a:r>
              <a:rPr lang="en-US" dirty="0">
                <a:solidFill>
                  <a:prstClr val="black"/>
                </a:solidFill>
              </a:rPr>
              <a:t/>
            </a:r>
            <a:br>
              <a:rPr lang="en-US" dirty="0">
                <a:solidFill>
                  <a:prstClr val="black"/>
                </a:solidFill>
              </a:rPr>
            </a:br>
            <a:r>
              <a:rPr lang="en-US" dirty="0" smtClean="0">
                <a:solidFill>
                  <a:prstClr val="black"/>
                </a:solidFill>
              </a:rPr>
              <a:t/>
            </a:r>
            <a:br>
              <a:rPr lang="en-US" dirty="0" smtClean="0">
                <a:solidFill>
                  <a:prstClr val="black"/>
                </a:solidFill>
              </a:rPr>
            </a:br>
            <a:endParaRPr lang="en-US" dirty="0" smtClean="0">
              <a:solidFill>
                <a:prstClr val="black"/>
              </a:solidFill>
            </a:endParaRPr>
          </a:p>
        </p:txBody>
      </p:sp>
      <p:sp>
        <p:nvSpPr>
          <p:cNvPr id="9220" name="TextBox 5"/>
          <p:cNvSpPr txBox="1">
            <a:spLocks noChangeArrowheads="1"/>
          </p:cNvSpPr>
          <p:nvPr/>
        </p:nvSpPr>
        <p:spPr bwMode="auto">
          <a:xfrm>
            <a:off x="506104" y="2438400"/>
            <a:ext cx="82296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sz="2000" dirty="0"/>
              <a:t>Critical Questions Related to the Influence of Academic Advising on Student Success: Setting a Research Agenda </a:t>
            </a:r>
            <a:endParaRPr lang="en-US" sz="2000" dirty="0" smtClean="0">
              <a:solidFill>
                <a:prstClr val="black"/>
              </a:solidFill>
            </a:endParaRPr>
          </a:p>
          <a:p>
            <a:pPr algn="ctr" eaLnBrk="1" hangingPunct="1">
              <a:spcBef>
                <a:spcPct val="0"/>
              </a:spcBef>
              <a:buClrTx/>
              <a:buSzTx/>
              <a:buFontTx/>
              <a:buNone/>
            </a:pPr>
            <a:endParaRPr lang="en-US" sz="1400" dirty="0" smtClean="0">
              <a:solidFill>
                <a:prstClr val="black"/>
              </a:solidFill>
            </a:endParaRPr>
          </a:p>
          <a:p>
            <a:pPr algn="ctr" eaLnBrk="1" hangingPunct="1">
              <a:spcBef>
                <a:spcPct val="0"/>
              </a:spcBef>
              <a:buClrTx/>
              <a:buSzTx/>
              <a:buFontTx/>
              <a:buNone/>
            </a:pPr>
            <a:r>
              <a:rPr lang="en-US" sz="1400" dirty="0" smtClean="0">
                <a:solidFill>
                  <a:prstClr val="black"/>
                </a:solidFill>
              </a:rPr>
              <a:t>Wendy </a:t>
            </a:r>
            <a:r>
              <a:rPr lang="en-US" sz="1400" dirty="0" smtClean="0">
                <a:solidFill>
                  <a:prstClr val="black"/>
                </a:solidFill>
              </a:rPr>
              <a:t>G. Troxel, </a:t>
            </a:r>
            <a:r>
              <a:rPr lang="en-US" sz="1400" dirty="0" smtClean="0">
                <a:solidFill>
                  <a:prstClr val="black"/>
                </a:solidFill>
              </a:rPr>
              <a:t>Kansas </a:t>
            </a:r>
            <a:r>
              <a:rPr lang="en-US" sz="1400" dirty="0" smtClean="0">
                <a:solidFill>
                  <a:prstClr val="black"/>
                </a:solidFill>
              </a:rPr>
              <a:t>State </a:t>
            </a:r>
            <a:r>
              <a:rPr lang="en-US" sz="1400" dirty="0" smtClean="0">
                <a:solidFill>
                  <a:prstClr val="black"/>
                </a:solidFill>
              </a:rPr>
              <a:t>University</a:t>
            </a:r>
            <a:endParaRPr lang="en-US" sz="1400" dirty="0" smtClean="0">
              <a:solidFill>
                <a:prstClr val="black"/>
              </a:solidFill>
            </a:endParaRPr>
          </a:p>
          <a:p>
            <a:pPr algn="ctr" eaLnBrk="1" hangingPunct="1">
              <a:spcBef>
                <a:spcPct val="0"/>
              </a:spcBef>
              <a:buClrTx/>
              <a:buSzTx/>
              <a:buFontTx/>
              <a:buNone/>
            </a:pPr>
            <a:endParaRPr lang="en-US" sz="1400" dirty="0" smtClean="0">
              <a:solidFill>
                <a:prstClr val="black"/>
              </a:solidFill>
            </a:endParaRPr>
          </a:p>
          <a:p>
            <a:pPr algn="ctr" eaLnBrk="1" hangingPunct="1">
              <a:spcBef>
                <a:spcPct val="0"/>
              </a:spcBef>
              <a:buClrTx/>
              <a:buSzTx/>
              <a:buFontTx/>
              <a:buNone/>
            </a:pPr>
            <a:r>
              <a:rPr lang="en-US" sz="1400" dirty="0" smtClean="0">
                <a:solidFill>
                  <a:prstClr val="black"/>
                </a:solidFill>
              </a:rPr>
              <a:t>34</a:t>
            </a:r>
            <a:r>
              <a:rPr lang="en-US" sz="1400" baseline="30000" dirty="0" smtClean="0">
                <a:solidFill>
                  <a:prstClr val="black"/>
                </a:solidFill>
              </a:rPr>
              <a:t>th</a:t>
            </a:r>
            <a:r>
              <a:rPr lang="en-US" sz="1400" dirty="0" smtClean="0">
                <a:solidFill>
                  <a:prstClr val="black"/>
                </a:solidFill>
              </a:rPr>
              <a:t> Academic Chairpersons Conference</a:t>
            </a:r>
          </a:p>
          <a:p>
            <a:pPr algn="ctr" eaLnBrk="1" hangingPunct="1">
              <a:spcBef>
                <a:spcPct val="0"/>
              </a:spcBef>
              <a:buClrTx/>
              <a:buSzTx/>
              <a:buFontTx/>
              <a:buNone/>
            </a:pPr>
            <a:r>
              <a:rPr lang="en-US" altLang="en-US" sz="1400" dirty="0" smtClean="0">
                <a:solidFill>
                  <a:prstClr val="black"/>
                </a:solidFill>
              </a:rPr>
              <a:t>New Orleans, LA</a:t>
            </a:r>
          </a:p>
          <a:p>
            <a:pPr algn="ctr" eaLnBrk="1" hangingPunct="1">
              <a:spcBef>
                <a:spcPct val="0"/>
              </a:spcBef>
              <a:buClrTx/>
              <a:buSzTx/>
              <a:buFontTx/>
              <a:buNone/>
            </a:pPr>
            <a:r>
              <a:rPr lang="en-US" altLang="en-US" sz="1400" dirty="0" smtClean="0">
                <a:solidFill>
                  <a:prstClr val="black"/>
                </a:solidFill>
              </a:rPr>
              <a:t>February 10, 2017</a:t>
            </a:r>
            <a:endParaRPr lang="en-US" altLang="en-US" sz="1400" dirty="0">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72" y="1045842"/>
            <a:ext cx="8149261" cy="63200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wrap="square" lIns="91440" tIns="45720" rIns="91440" bIns="45720" numCol="1" anchor="t" anchorCtr="0" compatLnSpc="1">
            <a:prstTxWarp prst="textNoShape">
              <a:avLst/>
            </a:prstTxWarp>
          </a:bodyPr>
          <a:lstStyle/>
          <a:p>
            <a:pPr algn="ctr" eaLnBrk="1" hangingPunct="1">
              <a:defRPr/>
            </a:pPr>
            <a:r>
              <a:rPr lang="en-US" sz="3600" dirty="0" smtClean="0"/>
              <a:t>NACADA’S Strategic Goals</a:t>
            </a:r>
          </a:p>
        </p:txBody>
      </p:sp>
      <p:sp>
        <p:nvSpPr>
          <p:cNvPr id="257027" name="Rectangle 3"/>
          <p:cNvSpPr>
            <a:spLocks noGrp="1" noChangeArrowheads="1"/>
          </p:cNvSpPr>
          <p:nvPr>
            <p:ph type="body" idx="1"/>
          </p:nvPr>
        </p:nvSpPr>
        <p:spPr>
          <a:xfrm>
            <a:off x="609600" y="1143000"/>
            <a:ext cx="7696200" cy="4873625"/>
          </a:xfrm>
        </p:spPr>
        <p:txBody>
          <a:bodyPr/>
          <a:lstStyle/>
          <a:p>
            <a:r>
              <a:rPr lang="en-US" sz="2000" dirty="0"/>
              <a:t>Expand and communicate the scholarship of academic advising </a:t>
            </a:r>
            <a:endParaRPr lang="en-US" sz="2000" dirty="0" smtClean="0"/>
          </a:p>
          <a:p>
            <a:r>
              <a:rPr lang="en-US" sz="2000" dirty="0" smtClean="0">
                <a:solidFill>
                  <a:schemeClr val="bg1">
                    <a:lumMod val="85000"/>
                  </a:schemeClr>
                </a:solidFill>
              </a:rPr>
              <a:t>Provide </a:t>
            </a:r>
            <a:r>
              <a:rPr lang="en-US" sz="2000" dirty="0">
                <a:solidFill>
                  <a:schemeClr val="bg1">
                    <a:lumMod val="85000"/>
                  </a:schemeClr>
                </a:solidFill>
              </a:rPr>
              <a:t>professional development opportunities that are responsive to the needs of advisors and advising administrators </a:t>
            </a:r>
            <a:endParaRPr lang="en-US" sz="2000" dirty="0" smtClean="0">
              <a:solidFill>
                <a:schemeClr val="bg1">
                  <a:lumMod val="85000"/>
                </a:schemeClr>
              </a:solidFill>
            </a:endParaRPr>
          </a:p>
          <a:p>
            <a:r>
              <a:rPr lang="en-US" sz="2000" dirty="0" smtClean="0">
                <a:solidFill>
                  <a:schemeClr val="bg1">
                    <a:lumMod val="85000"/>
                  </a:schemeClr>
                </a:solidFill>
              </a:rPr>
              <a:t>Promote </a:t>
            </a:r>
            <a:r>
              <a:rPr lang="en-US" sz="2000" dirty="0">
                <a:solidFill>
                  <a:schemeClr val="bg1">
                    <a:lumMod val="85000"/>
                  </a:schemeClr>
                </a:solidFill>
              </a:rPr>
              <a:t>the role of effective academic advising in student success to college and university decision makers </a:t>
            </a:r>
            <a:endParaRPr lang="en-US" sz="2000" dirty="0" smtClean="0">
              <a:solidFill>
                <a:schemeClr val="bg1">
                  <a:lumMod val="85000"/>
                </a:schemeClr>
              </a:solidFill>
            </a:endParaRPr>
          </a:p>
          <a:p>
            <a:r>
              <a:rPr lang="en-US" sz="2000" dirty="0" smtClean="0">
                <a:solidFill>
                  <a:schemeClr val="bg1">
                    <a:lumMod val="85000"/>
                  </a:schemeClr>
                </a:solidFill>
              </a:rPr>
              <a:t>Create </a:t>
            </a:r>
            <a:r>
              <a:rPr lang="en-US" sz="2000" dirty="0">
                <a:solidFill>
                  <a:schemeClr val="bg1">
                    <a:lumMod val="85000"/>
                  </a:schemeClr>
                </a:solidFill>
              </a:rPr>
              <a:t>an inclusive environment within the Association that promotes diversity </a:t>
            </a:r>
            <a:endParaRPr lang="en-US" sz="2000" dirty="0" smtClean="0">
              <a:solidFill>
                <a:schemeClr val="bg1">
                  <a:lumMod val="85000"/>
                </a:schemeClr>
              </a:solidFill>
            </a:endParaRPr>
          </a:p>
          <a:p>
            <a:r>
              <a:rPr lang="en-US" sz="2000" dirty="0" smtClean="0">
                <a:solidFill>
                  <a:schemeClr val="bg1">
                    <a:lumMod val="85000"/>
                  </a:schemeClr>
                </a:solidFill>
              </a:rPr>
              <a:t>Develop </a:t>
            </a:r>
            <a:r>
              <a:rPr lang="en-US" sz="2000" dirty="0">
                <a:solidFill>
                  <a:schemeClr val="bg1">
                    <a:lumMod val="85000"/>
                  </a:schemeClr>
                </a:solidFill>
              </a:rPr>
              <a:t>and sustain effective Association leadership </a:t>
            </a:r>
            <a:endParaRPr lang="en-US" sz="2000" dirty="0" smtClean="0">
              <a:solidFill>
                <a:schemeClr val="bg1">
                  <a:lumMod val="85000"/>
                </a:schemeClr>
              </a:solidFill>
            </a:endParaRPr>
          </a:p>
          <a:p>
            <a:r>
              <a:rPr lang="en-US" sz="2000" dirty="0" smtClean="0">
                <a:solidFill>
                  <a:schemeClr val="bg1">
                    <a:lumMod val="85000"/>
                  </a:schemeClr>
                </a:solidFill>
              </a:rPr>
              <a:t>Engage </a:t>
            </a:r>
            <a:r>
              <a:rPr lang="en-US" sz="2000" dirty="0">
                <a:solidFill>
                  <a:schemeClr val="bg1">
                    <a:lumMod val="85000"/>
                  </a:schemeClr>
                </a:solidFill>
              </a:rPr>
              <a:t>in ongoing assessment of all facets of the Association </a:t>
            </a:r>
            <a:endParaRPr lang="en-US" sz="2000" dirty="0" smtClean="0">
              <a:solidFill>
                <a:schemeClr val="bg1">
                  <a:lumMod val="85000"/>
                </a:schemeClr>
              </a:solidFill>
            </a:endParaRPr>
          </a:p>
          <a:p>
            <a:r>
              <a:rPr lang="en-US" sz="2000" dirty="0" smtClean="0">
                <a:solidFill>
                  <a:schemeClr val="bg1">
                    <a:lumMod val="85000"/>
                  </a:schemeClr>
                </a:solidFill>
              </a:rPr>
              <a:t>Pursue </a:t>
            </a:r>
            <a:r>
              <a:rPr lang="en-US" sz="2000" dirty="0">
                <a:solidFill>
                  <a:schemeClr val="bg1">
                    <a:lumMod val="85000"/>
                  </a:schemeClr>
                </a:solidFill>
              </a:rPr>
              <a:t>innovative technology tools and resources to support the </a:t>
            </a:r>
            <a:r>
              <a:rPr lang="en-US" sz="2000" dirty="0" smtClean="0">
                <a:solidFill>
                  <a:schemeClr val="bg1">
                    <a:lumMod val="85000"/>
                  </a:schemeClr>
                </a:solidFill>
              </a:rPr>
              <a:t>Association</a:t>
            </a:r>
            <a:endParaRPr lang="en-US" sz="2000" dirty="0">
              <a:solidFill>
                <a:schemeClr val="bg1">
                  <a:lumMod val="85000"/>
                </a:schemeClr>
              </a:solidFill>
              <a:effectLst/>
            </a:endParaRPr>
          </a:p>
        </p:txBody>
      </p:sp>
    </p:spTree>
    <p:extLst>
      <p:ext uri="{BB962C8B-B14F-4D97-AF65-F5344CB8AC3E}">
        <p14:creationId xmlns:p14="http://schemas.microsoft.com/office/powerpoint/2010/main" val="14146326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wrap="square" lIns="91440" tIns="45720" rIns="91440" bIns="45720" numCol="1" anchor="t" anchorCtr="0" compatLnSpc="1">
            <a:prstTxWarp prst="textNoShape">
              <a:avLst/>
            </a:prstTxWarp>
          </a:bodyPr>
          <a:lstStyle/>
          <a:p>
            <a:pPr algn="ctr" eaLnBrk="1" hangingPunct="1">
              <a:defRPr/>
            </a:pPr>
            <a:r>
              <a:rPr lang="en-US" sz="3600" dirty="0" smtClean="0"/>
              <a:t>NACADA’S VIEW OF RESEARCH</a:t>
            </a:r>
          </a:p>
        </p:txBody>
      </p:sp>
      <p:sp>
        <p:nvSpPr>
          <p:cNvPr id="257027" name="Rectangle 3"/>
          <p:cNvSpPr>
            <a:spLocks noGrp="1" noChangeArrowheads="1"/>
          </p:cNvSpPr>
          <p:nvPr>
            <p:ph type="body" idx="1"/>
          </p:nvPr>
        </p:nvSpPr>
        <p:spPr>
          <a:xfrm>
            <a:off x="457200" y="1600200"/>
            <a:ext cx="7467600" cy="4873625"/>
          </a:xfrm>
        </p:spPr>
        <p:txBody>
          <a:bodyPr/>
          <a:lstStyle/>
          <a:p>
            <a:pPr eaLnBrk="1" hangingPunct="1">
              <a:lnSpc>
                <a:spcPct val="90000"/>
              </a:lnSpc>
            </a:pPr>
            <a:r>
              <a:rPr lang="en-US" altLang="en-US" sz="2800" dirty="0" smtClean="0"/>
              <a:t>Research is any scholarly inquiry that is systematic, intentional, and collaborative (integrative).</a:t>
            </a:r>
          </a:p>
          <a:p>
            <a:pPr eaLnBrk="1" hangingPunct="1">
              <a:lnSpc>
                <a:spcPct val="90000"/>
              </a:lnSpc>
            </a:pPr>
            <a:endParaRPr lang="en-US" altLang="en-US" sz="2800" dirty="0" smtClean="0"/>
          </a:p>
          <a:p>
            <a:pPr eaLnBrk="1" hangingPunct="1">
              <a:lnSpc>
                <a:spcPct val="90000"/>
              </a:lnSpc>
            </a:pPr>
            <a:r>
              <a:rPr lang="en-US" altLang="en-US" sz="2800" dirty="0" smtClean="0"/>
              <a:t>Consuming and producing research is the collective responsibility of all members of the higher education advising community, including advisors, faculty, administrators  and students.</a:t>
            </a:r>
          </a:p>
        </p:txBody>
      </p:sp>
    </p:spTree>
    <p:extLst>
      <p:ext uri="{BB962C8B-B14F-4D97-AF65-F5344CB8AC3E}">
        <p14:creationId xmlns:p14="http://schemas.microsoft.com/office/powerpoint/2010/main" val="3193434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85800"/>
            <a:ext cx="8229600" cy="732366"/>
          </a:xfrm>
        </p:spPr>
        <p:txBody>
          <a:bodyPr wrap="square" lIns="91440" tIns="45720" rIns="91440" bIns="45720" numCol="1" anchor="t" anchorCtr="0" compatLnSpc="1">
            <a:prstTxWarp prst="textNoShape">
              <a:avLst/>
            </a:prstTxWarp>
          </a:bodyPr>
          <a:lstStyle/>
          <a:p>
            <a:pPr algn="ctr" eaLnBrk="1" hangingPunct="1">
              <a:defRPr/>
            </a:pPr>
            <a:r>
              <a:rPr lang="en-US" sz="3600" dirty="0" smtClean="0"/>
              <a:t>NACADA’S Strategic Goals</a:t>
            </a:r>
          </a:p>
        </p:txBody>
      </p:sp>
      <p:sp>
        <p:nvSpPr>
          <p:cNvPr id="257027" name="Rectangle 3"/>
          <p:cNvSpPr>
            <a:spLocks noGrp="1" noChangeArrowheads="1"/>
          </p:cNvSpPr>
          <p:nvPr>
            <p:ph type="body" idx="1"/>
          </p:nvPr>
        </p:nvSpPr>
        <p:spPr>
          <a:xfrm>
            <a:off x="609600" y="1418166"/>
            <a:ext cx="7696200" cy="4598459"/>
          </a:xfrm>
        </p:spPr>
        <p:txBody>
          <a:bodyPr/>
          <a:lstStyle/>
          <a:p>
            <a:r>
              <a:rPr lang="en-US" sz="2000" dirty="0"/>
              <a:t>Expand and communicate the scholarship of academic advising </a:t>
            </a:r>
            <a:endParaRPr lang="en-US" sz="2000" dirty="0" smtClean="0"/>
          </a:p>
          <a:p>
            <a:r>
              <a:rPr lang="en-US" sz="2000" dirty="0" smtClean="0"/>
              <a:t>Provide </a:t>
            </a:r>
            <a:r>
              <a:rPr lang="en-US" sz="2000" dirty="0"/>
              <a:t>professional development opportunities that are responsive to the needs of advisors and advising administrators </a:t>
            </a:r>
            <a:endParaRPr lang="en-US" sz="2000" dirty="0" smtClean="0"/>
          </a:p>
          <a:p>
            <a:r>
              <a:rPr lang="en-US" sz="2000" dirty="0" smtClean="0"/>
              <a:t>Promote </a:t>
            </a:r>
            <a:r>
              <a:rPr lang="en-US" sz="2000" dirty="0"/>
              <a:t>the role of effective academic advising in student success to college and university decision makers </a:t>
            </a:r>
            <a:endParaRPr lang="en-US" sz="2000" dirty="0" smtClean="0"/>
          </a:p>
          <a:p>
            <a:r>
              <a:rPr lang="en-US" sz="2000" dirty="0" smtClean="0"/>
              <a:t>Create </a:t>
            </a:r>
            <a:r>
              <a:rPr lang="en-US" sz="2000" dirty="0"/>
              <a:t>an inclusive environment within the Association that promotes diversity </a:t>
            </a:r>
            <a:endParaRPr lang="en-US" sz="2000" dirty="0" smtClean="0"/>
          </a:p>
          <a:p>
            <a:r>
              <a:rPr lang="en-US" sz="2000" dirty="0" smtClean="0"/>
              <a:t>Develop </a:t>
            </a:r>
            <a:r>
              <a:rPr lang="en-US" sz="2000" dirty="0"/>
              <a:t>and sustain effective Association leadership </a:t>
            </a:r>
            <a:endParaRPr lang="en-US" sz="2000" dirty="0" smtClean="0"/>
          </a:p>
          <a:p>
            <a:r>
              <a:rPr lang="en-US" sz="2000" dirty="0" smtClean="0"/>
              <a:t>Engage </a:t>
            </a:r>
            <a:r>
              <a:rPr lang="en-US" sz="2000" dirty="0"/>
              <a:t>in ongoing assessment of all facets of the Association </a:t>
            </a:r>
            <a:endParaRPr lang="en-US" sz="2000" dirty="0" smtClean="0"/>
          </a:p>
          <a:p>
            <a:r>
              <a:rPr lang="en-US" sz="2000" dirty="0" smtClean="0"/>
              <a:t>Pursue </a:t>
            </a:r>
            <a:r>
              <a:rPr lang="en-US" sz="2000" dirty="0"/>
              <a:t>innovative technology tools and resources to support the </a:t>
            </a:r>
            <a:r>
              <a:rPr lang="en-US" sz="2000" dirty="0" smtClean="0"/>
              <a:t>Association</a:t>
            </a:r>
            <a:endParaRPr lang="en-US" sz="2000" dirty="0">
              <a:effectLst/>
            </a:endParaRPr>
          </a:p>
        </p:txBody>
      </p:sp>
    </p:spTree>
    <p:extLst>
      <p:ext uri="{BB962C8B-B14F-4D97-AF65-F5344CB8AC3E}">
        <p14:creationId xmlns:p14="http://schemas.microsoft.com/office/powerpoint/2010/main" val="8732806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85800"/>
            <a:ext cx="8229600" cy="732366"/>
          </a:xfrm>
        </p:spPr>
        <p:txBody>
          <a:bodyPr wrap="square" lIns="91440" tIns="45720" rIns="91440" bIns="45720" numCol="1" anchor="t" anchorCtr="0" compatLnSpc="1">
            <a:prstTxWarp prst="textNoShape">
              <a:avLst/>
            </a:prstTxWarp>
          </a:bodyPr>
          <a:lstStyle/>
          <a:p>
            <a:pPr algn="ctr" eaLnBrk="1" hangingPunct="1">
              <a:defRPr/>
            </a:pPr>
            <a:r>
              <a:rPr lang="en-US" sz="3600" dirty="0" smtClean="0"/>
              <a:t>NACADA’S Strategic Goals</a:t>
            </a:r>
          </a:p>
        </p:txBody>
      </p:sp>
      <p:sp>
        <p:nvSpPr>
          <p:cNvPr id="257027" name="Rectangle 3"/>
          <p:cNvSpPr>
            <a:spLocks noGrp="1" noChangeArrowheads="1"/>
          </p:cNvSpPr>
          <p:nvPr>
            <p:ph type="body" idx="1"/>
          </p:nvPr>
        </p:nvSpPr>
        <p:spPr>
          <a:xfrm>
            <a:off x="609600" y="1418166"/>
            <a:ext cx="7696200" cy="4598459"/>
          </a:xfrm>
        </p:spPr>
        <p:txBody>
          <a:bodyPr/>
          <a:lstStyle/>
          <a:p>
            <a:r>
              <a:rPr lang="en-US" sz="2000" dirty="0"/>
              <a:t>Expand and communicate the scholarship of academic advising </a:t>
            </a:r>
            <a:endParaRPr lang="en-US" sz="2000" dirty="0" smtClean="0"/>
          </a:p>
          <a:p>
            <a:r>
              <a:rPr lang="en-US" sz="2000" dirty="0" smtClean="0">
                <a:solidFill>
                  <a:schemeClr val="bg1">
                    <a:lumMod val="85000"/>
                  </a:schemeClr>
                </a:solidFill>
              </a:rPr>
              <a:t>Provide </a:t>
            </a:r>
            <a:r>
              <a:rPr lang="en-US" sz="2000" dirty="0">
                <a:solidFill>
                  <a:schemeClr val="bg1">
                    <a:lumMod val="85000"/>
                  </a:schemeClr>
                </a:solidFill>
              </a:rPr>
              <a:t>professional development opportunities that are responsive to the needs of advisors and advising administrators </a:t>
            </a:r>
            <a:endParaRPr lang="en-US" sz="2000" dirty="0" smtClean="0">
              <a:solidFill>
                <a:schemeClr val="bg1">
                  <a:lumMod val="85000"/>
                </a:schemeClr>
              </a:solidFill>
            </a:endParaRPr>
          </a:p>
          <a:p>
            <a:r>
              <a:rPr lang="en-US" sz="2000" dirty="0" smtClean="0">
                <a:solidFill>
                  <a:schemeClr val="bg1">
                    <a:lumMod val="85000"/>
                  </a:schemeClr>
                </a:solidFill>
              </a:rPr>
              <a:t>Promote </a:t>
            </a:r>
            <a:r>
              <a:rPr lang="en-US" sz="2000" dirty="0">
                <a:solidFill>
                  <a:schemeClr val="bg1">
                    <a:lumMod val="85000"/>
                  </a:schemeClr>
                </a:solidFill>
              </a:rPr>
              <a:t>the role of effective academic advising in student success to college and university decision makers </a:t>
            </a:r>
            <a:endParaRPr lang="en-US" sz="2000" dirty="0" smtClean="0">
              <a:solidFill>
                <a:schemeClr val="bg1">
                  <a:lumMod val="85000"/>
                </a:schemeClr>
              </a:solidFill>
            </a:endParaRPr>
          </a:p>
          <a:p>
            <a:r>
              <a:rPr lang="en-US" sz="2000" dirty="0" smtClean="0">
                <a:solidFill>
                  <a:schemeClr val="bg1">
                    <a:lumMod val="85000"/>
                  </a:schemeClr>
                </a:solidFill>
              </a:rPr>
              <a:t>Create </a:t>
            </a:r>
            <a:r>
              <a:rPr lang="en-US" sz="2000" dirty="0">
                <a:solidFill>
                  <a:schemeClr val="bg1">
                    <a:lumMod val="85000"/>
                  </a:schemeClr>
                </a:solidFill>
              </a:rPr>
              <a:t>an inclusive environment within the Association that promotes diversity </a:t>
            </a:r>
            <a:endParaRPr lang="en-US" sz="2000" dirty="0" smtClean="0">
              <a:solidFill>
                <a:schemeClr val="bg1">
                  <a:lumMod val="85000"/>
                </a:schemeClr>
              </a:solidFill>
            </a:endParaRPr>
          </a:p>
          <a:p>
            <a:r>
              <a:rPr lang="en-US" sz="2000" dirty="0" smtClean="0">
                <a:solidFill>
                  <a:schemeClr val="bg1">
                    <a:lumMod val="85000"/>
                  </a:schemeClr>
                </a:solidFill>
              </a:rPr>
              <a:t>Develop </a:t>
            </a:r>
            <a:r>
              <a:rPr lang="en-US" sz="2000" dirty="0">
                <a:solidFill>
                  <a:schemeClr val="bg1">
                    <a:lumMod val="85000"/>
                  </a:schemeClr>
                </a:solidFill>
              </a:rPr>
              <a:t>and sustain effective Association leadership </a:t>
            </a:r>
            <a:endParaRPr lang="en-US" sz="2000" dirty="0" smtClean="0">
              <a:solidFill>
                <a:schemeClr val="bg1">
                  <a:lumMod val="85000"/>
                </a:schemeClr>
              </a:solidFill>
            </a:endParaRPr>
          </a:p>
          <a:p>
            <a:r>
              <a:rPr lang="en-US" sz="2000" dirty="0" smtClean="0">
                <a:solidFill>
                  <a:schemeClr val="bg1">
                    <a:lumMod val="85000"/>
                  </a:schemeClr>
                </a:solidFill>
              </a:rPr>
              <a:t>Engage </a:t>
            </a:r>
            <a:r>
              <a:rPr lang="en-US" sz="2000" dirty="0">
                <a:solidFill>
                  <a:schemeClr val="bg1">
                    <a:lumMod val="85000"/>
                  </a:schemeClr>
                </a:solidFill>
              </a:rPr>
              <a:t>in ongoing assessment of all facets of the Association </a:t>
            </a:r>
            <a:endParaRPr lang="en-US" sz="2000" dirty="0" smtClean="0">
              <a:solidFill>
                <a:schemeClr val="bg1">
                  <a:lumMod val="85000"/>
                </a:schemeClr>
              </a:solidFill>
            </a:endParaRPr>
          </a:p>
          <a:p>
            <a:r>
              <a:rPr lang="en-US" sz="2000" dirty="0" smtClean="0">
                <a:solidFill>
                  <a:schemeClr val="bg1">
                    <a:lumMod val="85000"/>
                  </a:schemeClr>
                </a:solidFill>
              </a:rPr>
              <a:t>Pursue </a:t>
            </a:r>
            <a:r>
              <a:rPr lang="en-US" sz="2000" dirty="0">
                <a:solidFill>
                  <a:schemeClr val="bg1">
                    <a:lumMod val="85000"/>
                  </a:schemeClr>
                </a:solidFill>
              </a:rPr>
              <a:t>innovative technology tools and resources to support the </a:t>
            </a:r>
            <a:r>
              <a:rPr lang="en-US" sz="2000" dirty="0" smtClean="0">
                <a:solidFill>
                  <a:schemeClr val="bg1">
                    <a:lumMod val="85000"/>
                  </a:schemeClr>
                </a:solidFill>
              </a:rPr>
              <a:t>Association</a:t>
            </a:r>
            <a:endParaRPr lang="en-US" sz="2000" dirty="0">
              <a:solidFill>
                <a:schemeClr val="bg1">
                  <a:lumMod val="85000"/>
                </a:schemeClr>
              </a:solidFill>
              <a:effectLst/>
            </a:endParaRPr>
          </a:p>
        </p:txBody>
      </p:sp>
    </p:spTree>
    <p:extLst>
      <p:ext uri="{BB962C8B-B14F-4D97-AF65-F5344CB8AC3E}">
        <p14:creationId xmlns:p14="http://schemas.microsoft.com/office/powerpoint/2010/main" val="22938275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838199"/>
            <a:ext cx="8229600" cy="579967"/>
          </a:xfrm>
        </p:spPr>
        <p:txBody>
          <a:bodyPr wrap="square" lIns="91440" tIns="45720" rIns="91440" bIns="45720" numCol="1" anchor="t" anchorCtr="0" compatLnSpc="1">
            <a:prstTxWarp prst="textNoShape">
              <a:avLst/>
            </a:prstTxWarp>
            <a:normAutofit fontScale="90000"/>
          </a:bodyPr>
          <a:lstStyle/>
          <a:p>
            <a:pPr algn="ctr" eaLnBrk="1" hangingPunct="1">
              <a:defRPr/>
            </a:pPr>
            <a:r>
              <a:rPr lang="en-US" sz="3600" dirty="0" smtClean="0"/>
              <a:t>NACADA’S VIEW OF RESEARCH</a:t>
            </a:r>
          </a:p>
        </p:txBody>
      </p:sp>
      <p:sp>
        <p:nvSpPr>
          <p:cNvPr id="257027" name="Rectangle 3"/>
          <p:cNvSpPr>
            <a:spLocks noGrp="1" noChangeArrowheads="1"/>
          </p:cNvSpPr>
          <p:nvPr>
            <p:ph type="body" idx="1"/>
          </p:nvPr>
        </p:nvSpPr>
        <p:spPr>
          <a:xfrm>
            <a:off x="457200" y="1600200"/>
            <a:ext cx="7467600" cy="4873625"/>
          </a:xfrm>
        </p:spPr>
        <p:txBody>
          <a:bodyPr/>
          <a:lstStyle/>
          <a:p>
            <a:pPr eaLnBrk="1" hangingPunct="1">
              <a:lnSpc>
                <a:spcPct val="90000"/>
              </a:lnSpc>
            </a:pPr>
            <a:r>
              <a:rPr lang="en-US" altLang="en-US" sz="2800" dirty="0" smtClean="0"/>
              <a:t>Research is any scholarly inquiry that is systematic, intentional, and collaborative (integrative).</a:t>
            </a:r>
          </a:p>
          <a:p>
            <a:pPr eaLnBrk="1" hangingPunct="1">
              <a:lnSpc>
                <a:spcPct val="90000"/>
              </a:lnSpc>
            </a:pPr>
            <a:endParaRPr lang="en-US" altLang="en-US" sz="2800" dirty="0" smtClean="0"/>
          </a:p>
          <a:p>
            <a:pPr eaLnBrk="1" hangingPunct="1">
              <a:lnSpc>
                <a:spcPct val="90000"/>
              </a:lnSpc>
            </a:pPr>
            <a:r>
              <a:rPr lang="en-US" altLang="en-US" sz="2800" dirty="0" smtClean="0"/>
              <a:t>Consuming and producing research is the collective responsibility of all members of the higher education advising community, including advisors, faculty, administrators  and students.</a:t>
            </a:r>
          </a:p>
        </p:txBody>
      </p:sp>
    </p:spTree>
    <p:extLst>
      <p:ext uri="{BB962C8B-B14F-4D97-AF65-F5344CB8AC3E}">
        <p14:creationId xmlns:p14="http://schemas.microsoft.com/office/powerpoint/2010/main" val="2301198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1999"/>
            <a:ext cx="8229600" cy="656167"/>
          </a:xfrm>
        </p:spPr>
        <p:txBody>
          <a:bodyPr wrap="square" lIns="91440" tIns="45720" rIns="91440" bIns="45720" numCol="1" anchor="t" anchorCtr="0" compatLnSpc="1">
            <a:prstTxWarp prst="textNoShape">
              <a:avLst/>
            </a:prstTxWarp>
          </a:bodyPr>
          <a:lstStyle/>
          <a:p>
            <a:pPr algn="ctr" eaLnBrk="1" hangingPunct="1">
              <a:defRPr/>
            </a:pPr>
            <a:r>
              <a:rPr lang="en-US" sz="3600" dirty="0" smtClean="0"/>
              <a:t>NACADA’S RESEARCH ACTIVITIES</a:t>
            </a:r>
          </a:p>
        </p:txBody>
      </p:sp>
      <p:sp>
        <p:nvSpPr>
          <p:cNvPr id="257027" name="Rectangle 3"/>
          <p:cNvSpPr>
            <a:spLocks noGrp="1" noChangeArrowheads="1"/>
          </p:cNvSpPr>
          <p:nvPr>
            <p:ph type="body" idx="1"/>
          </p:nvPr>
        </p:nvSpPr>
        <p:spPr>
          <a:xfrm>
            <a:off x="457200" y="1600200"/>
            <a:ext cx="7467600" cy="4873625"/>
          </a:xfrm>
        </p:spPr>
        <p:txBody>
          <a:bodyPr/>
          <a:lstStyle/>
          <a:p>
            <a:pPr eaLnBrk="1" hangingPunct="1">
              <a:lnSpc>
                <a:spcPct val="90000"/>
              </a:lnSpc>
            </a:pPr>
            <a:r>
              <a:rPr lang="en-US" altLang="en-US" sz="2800" dirty="0" smtClean="0"/>
              <a:t>Research Committee</a:t>
            </a:r>
          </a:p>
          <a:p>
            <a:pPr eaLnBrk="1" hangingPunct="1">
              <a:lnSpc>
                <a:spcPct val="90000"/>
              </a:lnSpc>
            </a:pPr>
            <a:r>
              <a:rPr lang="en-US" altLang="en-US" sz="2800" dirty="0" smtClean="0"/>
              <a:t>Research Grants</a:t>
            </a:r>
          </a:p>
          <a:p>
            <a:pPr eaLnBrk="1" hangingPunct="1">
              <a:lnSpc>
                <a:spcPct val="90000"/>
              </a:lnSpc>
            </a:pPr>
            <a:r>
              <a:rPr lang="en-US" altLang="en-US" sz="2800" dirty="0" smtClean="0"/>
              <a:t>Research Symposia and Workshops</a:t>
            </a:r>
          </a:p>
          <a:p>
            <a:pPr eaLnBrk="1" hangingPunct="1">
              <a:lnSpc>
                <a:spcPct val="90000"/>
              </a:lnSpc>
            </a:pPr>
            <a:r>
              <a:rPr lang="en-US" altLang="en-US" sz="2800" dirty="0" smtClean="0"/>
              <a:t>Networking opportunities (Facebook – NACADA Nerds)</a:t>
            </a:r>
          </a:p>
          <a:p>
            <a:pPr eaLnBrk="1" hangingPunct="1">
              <a:lnSpc>
                <a:spcPct val="90000"/>
              </a:lnSpc>
            </a:pPr>
            <a:r>
              <a:rPr lang="en-US" altLang="en-US" sz="2800" dirty="0" smtClean="0"/>
              <a:t>Presentation and publication outlets (audience and purpose)</a:t>
            </a:r>
          </a:p>
          <a:p>
            <a:pPr lvl="1" eaLnBrk="1" hangingPunct="1">
              <a:lnSpc>
                <a:spcPct val="90000"/>
              </a:lnSpc>
            </a:pPr>
            <a:r>
              <a:rPr lang="en-US" altLang="en-US" sz="1800" i="1" dirty="0" smtClean="0"/>
              <a:t>NACADA Journal</a:t>
            </a:r>
            <a:endParaRPr lang="en-US" altLang="en-US" sz="1800" dirty="0" smtClean="0"/>
          </a:p>
          <a:p>
            <a:pPr lvl="1" eaLnBrk="1" hangingPunct="1">
              <a:lnSpc>
                <a:spcPct val="90000"/>
              </a:lnSpc>
            </a:pPr>
            <a:r>
              <a:rPr lang="en-US" altLang="en-US" sz="1800" i="1" dirty="0" smtClean="0"/>
              <a:t>Academic Advising Today</a:t>
            </a:r>
          </a:p>
          <a:p>
            <a:pPr lvl="1" eaLnBrk="1" hangingPunct="1">
              <a:lnSpc>
                <a:spcPct val="90000"/>
              </a:lnSpc>
            </a:pPr>
            <a:r>
              <a:rPr lang="en-US" altLang="en-US" sz="1800" i="1" dirty="0" smtClean="0"/>
              <a:t>NACADA Clearinghouse</a:t>
            </a:r>
          </a:p>
          <a:p>
            <a:pPr lvl="1" eaLnBrk="1" hangingPunct="1">
              <a:lnSpc>
                <a:spcPct val="90000"/>
              </a:lnSpc>
            </a:pPr>
            <a:r>
              <a:rPr lang="en-US" altLang="en-US" sz="1800" i="1" dirty="0" smtClean="0"/>
              <a:t>NACADA Blogs</a:t>
            </a:r>
          </a:p>
          <a:p>
            <a:pPr eaLnBrk="1" hangingPunct="1">
              <a:lnSpc>
                <a:spcPct val="90000"/>
              </a:lnSpc>
            </a:pPr>
            <a:endParaRPr lang="en-US" altLang="en-US" sz="2800" dirty="0" smtClean="0"/>
          </a:p>
        </p:txBody>
      </p:sp>
    </p:spTree>
    <p:extLst>
      <p:ext uri="{BB962C8B-B14F-4D97-AF65-F5344CB8AC3E}">
        <p14:creationId xmlns:p14="http://schemas.microsoft.com/office/powerpoint/2010/main" val="2017713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7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702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702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702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702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70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4795" y="914400"/>
            <a:ext cx="8229600" cy="1143000"/>
          </a:xfrm>
        </p:spPr>
        <p:txBody>
          <a:bodyPr wrap="square" lIns="91440" tIns="45720" rIns="91440" bIns="45720" numCol="1" anchor="t" anchorCtr="0" compatLnSpc="1">
            <a:prstTxWarp prst="textNoShape">
              <a:avLst/>
            </a:prstTxWarp>
          </a:bodyPr>
          <a:lstStyle/>
          <a:p>
            <a:pPr algn="ctr" eaLnBrk="1" hangingPunct="1">
              <a:defRPr/>
            </a:pPr>
            <a:r>
              <a:rPr lang="en-US" sz="3600" dirty="0" smtClean="0"/>
              <a:t>NACADA’S RESEARCH AGENDA</a:t>
            </a:r>
          </a:p>
        </p:txBody>
      </p:sp>
      <p:sp>
        <p:nvSpPr>
          <p:cNvPr id="257027" name="Rectangle 3"/>
          <p:cNvSpPr>
            <a:spLocks noGrp="1" noChangeArrowheads="1"/>
          </p:cNvSpPr>
          <p:nvPr>
            <p:ph type="body" idx="1"/>
          </p:nvPr>
        </p:nvSpPr>
        <p:spPr>
          <a:xfrm>
            <a:off x="457200" y="2362200"/>
            <a:ext cx="7467600" cy="4111625"/>
          </a:xfrm>
        </p:spPr>
        <p:txBody>
          <a:bodyPr/>
          <a:lstStyle/>
          <a:p>
            <a:pPr eaLnBrk="1" hangingPunct="1">
              <a:lnSpc>
                <a:spcPct val="90000"/>
              </a:lnSpc>
            </a:pPr>
            <a:r>
              <a:rPr lang="en-US" altLang="en-US" sz="2800" dirty="0" smtClean="0"/>
              <a:t>The </a:t>
            </a:r>
            <a:r>
              <a:rPr lang="en-US" altLang="en-US" sz="2800" i="1" dirty="0" smtClean="0"/>
              <a:t>context</a:t>
            </a:r>
            <a:r>
              <a:rPr lang="en-US" altLang="en-US" sz="2800" dirty="0" smtClean="0"/>
              <a:t> of advising on . . . </a:t>
            </a:r>
          </a:p>
          <a:p>
            <a:pPr marL="109537" indent="0" eaLnBrk="1" hangingPunct="1">
              <a:lnSpc>
                <a:spcPct val="90000"/>
              </a:lnSpc>
              <a:buNone/>
            </a:pPr>
            <a:endParaRPr lang="en-US" altLang="en-US" sz="2800" dirty="0" smtClean="0"/>
          </a:p>
          <a:p>
            <a:pPr eaLnBrk="1" hangingPunct="1">
              <a:lnSpc>
                <a:spcPct val="90000"/>
              </a:lnSpc>
            </a:pPr>
            <a:r>
              <a:rPr lang="en-US" altLang="en-US" sz="2800" dirty="0" smtClean="0"/>
              <a:t>The </a:t>
            </a:r>
            <a:r>
              <a:rPr lang="en-US" altLang="en-US" sz="2800" i="1" dirty="0" smtClean="0"/>
              <a:t>impact </a:t>
            </a:r>
            <a:r>
              <a:rPr lang="en-US" altLang="en-US" sz="2800" dirty="0" smtClean="0"/>
              <a:t>of advising on . . . </a:t>
            </a:r>
          </a:p>
          <a:p>
            <a:pPr marL="109537" indent="0" eaLnBrk="1" hangingPunct="1">
              <a:lnSpc>
                <a:spcPct val="90000"/>
              </a:lnSpc>
              <a:buNone/>
            </a:pPr>
            <a:endParaRPr lang="en-US" altLang="en-US" sz="2800" dirty="0" smtClean="0"/>
          </a:p>
          <a:p>
            <a:pPr eaLnBrk="1" hangingPunct="1">
              <a:lnSpc>
                <a:spcPct val="90000"/>
              </a:lnSpc>
            </a:pPr>
            <a:r>
              <a:rPr lang="en-US" altLang="en-US" sz="2800" dirty="0" smtClean="0"/>
              <a:t>The </a:t>
            </a:r>
            <a:r>
              <a:rPr lang="en-US" altLang="en-US" sz="2800" i="1" dirty="0" smtClean="0"/>
              <a:t>theoretical basis </a:t>
            </a:r>
            <a:r>
              <a:rPr lang="en-US" altLang="en-US" sz="2800" dirty="0" smtClean="0"/>
              <a:t>of advising on . . . </a:t>
            </a:r>
          </a:p>
          <a:p>
            <a:pPr eaLnBrk="1" hangingPunct="1">
              <a:lnSpc>
                <a:spcPct val="90000"/>
              </a:lnSpc>
            </a:pPr>
            <a:endParaRPr lang="en-US" altLang="en-US" sz="2800" dirty="0" smtClean="0"/>
          </a:p>
        </p:txBody>
      </p:sp>
    </p:spTree>
    <p:extLst>
      <p:ext uri="{BB962C8B-B14F-4D97-AF65-F5344CB8AC3E}">
        <p14:creationId xmlns:p14="http://schemas.microsoft.com/office/powerpoint/2010/main" val="2374017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4800600"/>
            <a:ext cx="7601576" cy="499714"/>
          </a:xfrm>
        </p:spPr>
      </p:pic>
      <p:pic>
        <p:nvPicPr>
          <p:cNvPr id="6" name="Picture 5" descr="Steps to Conduct Rocking Legal Resear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488" y="1295400"/>
            <a:ext cx="3835400" cy="3054481"/>
          </a:xfrm>
          <a:prstGeom prst="rect">
            <a:avLst/>
          </a:prstGeom>
        </p:spPr>
      </p:pic>
    </p:spTree>
    <p:extLst>
      <p:ext uri="{BB962C8B-B14F-4D97-AF65-F5344CB8AC3E}">
        <p14:creationId xmlns:p14="http://schemas.microsoft.com/office/powerpoint/2010/main" val="1777379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19100" y="724786"/>
            <a:ext cx="8229600" cy="1143000"/>
          </a:xfrm>
        </p:spPr>
        <p:txBody>
          <a:bodyPr>
            <a:normAutofit/>
          </a:bodyPr>
          <a:lstStyle/>
          <a:p>
            <a:pPr eaLnBrk="1" hangingPunct="1">
              <a:defRPr/>
            </a:pPr>
            <a:r>
              <a:rPr lang="en-US" altLang="en-US" dirty="0" smtClean="0"/>
              <a:t>Scholarship that </a:t>
            </a:r>
            <a:r>
              <a:rPr lang="en-US" altLang="en-US" i="1" dirty="0" smtClean="0"/>
              <a:t>matters</a:t>
            </a:r>
            <a:endParaRPr lang="en-US" altLang="en-US" dirty="0" smtClean="0"/>
          </a:p>
        </p:txBody>
      </p:sp>
      <p:sp>
        <p:nvSpPr>
          <p:cNvPr id="23555" name="Rectangle 3"/>
          <p:cNvSpPr>
            <a:spLocks noGrp="1" noChangeArrowheads="1"/>
          </p:cNvSpPr>
          <p:nvPr>
            <p:ph idx="1"/>
          </p:nvPr>
        </p:nvSpPr>
        <p:spPr>
          <a:xfrm>
            <a:off x="914400" y="1905000"/>
            <a:ext cx="7239000" cy="4191000"/>
          </a:xfrm>
        </p:spPr>
        <p:txBody>
          <a:bodyPr>
            <a:normAutofit/>
          </a:bodyPr>
          <a:lstStyle/>
          <a:p>
            <a:pPr marL="0" indent="0">
              <a:buNone/>
              <a:defRPr/>
            </a:pPr>
            <a:endParaRPr lang="en-US" sz="1400" b="1" dirty="0">
              <a:latin typeface="Myriad Pro" pitchFamily="34" charset="0"/>
            </a:endParaRPr>
          </a:p>
          <a:p>
            <a:pPr>
              <a:defRPr/>
            </a:pPr>
            <a:r>
              <a:rPr lang="en-US" altLang="en-US" sz="3600" dirty="0" smtClean="0"/>
              <a:t>From </a:t>
            </a:r>
            <a:r>
              <a:rPr lang="en-US" altLang="en-US" sz="3600" i="1" dirty="0" smtClean="0"/>
              <a:t>palatable</a:t>
            </a:r>
            <a:r>
              <a:rPr lang="en-US" altLang="en-US" sz="3600" dirty="0" smtClean="0"/>
              <a:t> to </a:t>
            </a:r>
            <a:r>
              <a:rPr lang="en-US" altLang="en-US" sz="3600" i="1" dirty="0" smtClean="0"/>
              <a:t>unsavory</a:t>
            </a:r>
          </a:p>
          <a:p>
            <a:pPr>
              <a:defRPr/>
            </a:pPr>
            <a:r>
              <a:rPr lang="en-US" altLang="en-US" sz="3600" dirty="0" smtClean="0"/>
              <a:t>Builds capacity </a:t>
            </a:r>
            <a:r>
              <a:rPr lang="en-US" altLang="en-US" sz="3600" dirty="0" smtClean="0"/>
              <a:t>within and “outside” the advising community</a:t>
            </a:r>
            <a:endParaRPr lang="en-US" altLang="en-US" sz="3600" dirty="0" smtClean="0"/>
          </a:p>
          <a:p>
            <a:pPr>
              <a:defRPr/>
            </a:pPr>
            <a:r>
              <a:rPr lang="en-US" altLang="en-US" sz="3600" dirty="0" smtClean="0"/>
              <a:t>Advances </a:t>
            </a:r>
            <a:r>
              <a:rPr lang="en-US" altLang="en-US" sz="3600" dirty="0" smtClean="0"/>
              <a:t>the profession</a:t>
            </a:r>
          </a:p>
        </p:txBody>
      </p:sp>
    </p:spTree>
    <p:extLst>
      <p:ext uri="{BB962C8B-B14F-4D97-AF65-F5344CB8AC3E}">
        <p14:creationId xmlns:p14="http://schemas.microsoft.com/office/powerpoint/2010/main" val="4059585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o are you ? …a proactive., can do attitude student wanting to mak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971800"/>
            <a:ext cx="2247900" cy="2741527"/>
          </a:xfrm>
          <a:prstGeom prst="rect">
            <a:avLst/>
          </a:prstGeom>
        </p:spPr>
      </p:pic>
      <p:sp>
        <p:nvSpPr>
          <p:cNvPr id="5" name="Title 4"/>
          <p:cNvSpPr>
            <a:spLocks noGrp="1"/>
          </p:cNvSpPr>
          <p:nvPr>
            <p:ph type="title"/>
          </p:nvPr>
        </p:nvSpPr>
        <p:spPr>
          <a:xfrm>
            <a:off x="457200" y="685800"/>
            <a:ext cx="8229600" cy="1143000"/>
          </a:xfrm>
        </p:spPr>
        <p:txBody>
          <a:bodyPr>
            <a:normAutofit fontScale="90000"/>
          </a:bodyPr>
          <a:lstStyle/>
          <a:p>
            <a:r>
              <a:rPr lang="en-US" sz="4400" dirty="0"/>
              <a:t>What is unique about the work of </a:t>
            </a:r>
            <a:r>
              <a:rPr lang="en-US" sz="4400" u="sng" dirty="0"/>
              <a:t>this</a:t>
            </a:r>
            <a:r>
              <a:rPr lang="en-US" sz="4400" dirty="0"/>
              <a:t> Center</a:t>
            </a:r>
            <a:r>
              <a:rPr lang="en-US" sz="4400" dirty="0" smtClean="0"/>
              <a:t>?</a:t>
            </a:r>
            <a:endParaRPr lang="en-US" dirty="0"/>
          </a:p>
        </p:txBody>
      </p:sp>
    </p:spTree>
    <p:extLst>
      <p:ext uri="{BB962C8B-B14F-4D97-AF65-F5344CB8AC3E}">
        <p14:creationId xmlns:p14="http://schemas.microsoft.com/office/powerpoint/2010/main" val="1532055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2011362"/>
          </a:xfrm>
        </p:spPr>
        <p:txBody>
          <a:bodyPr wrap="square" lIns="91440" tIns="45720" rIns="91440" bIns="45720" numCol="1" anchor="t" anchorCtr="0" compatLnSpc="1">
            <a:prstTxWarp prst="textNoShape">
              <a:avLst/>
            </a:prstTxWarp>
            <a:normAutofit/>
          </a:bodyPr>
          <a:lstStyle/>
          <a:p>
            <a:pPr algn="ctr" eaLnBrk="1" hangingPunct="1">
              <a:defRPr/>
            </a:pPr>
            <a:r>
              <a:rPr lang="en-US" sz="3600" dirty="0" smtClean="0"/>
              <a:t/>
            </a:r>
            <a:br>
              <a:rPr lang="en-US" sz="3600" dirty="0" smtClean="0"/>
            </a:br>
            <a:r>
              <a:rPr lang="en-US" sz="3600" dirty="0" smtClean="0"/>
              <a:t>Overview of Agenda, Goals, and Activities</a:t>
            </a:r>
          </a:p>
        </p:txBody>
      </p:sp>
      <p:sp>
        <p:nvSpPr>
          <p:cNvPr id="10243" name="Rectangle 3"/>
          <p:cNvSpPr>
            <a:spLocks noGrp="1" noChangeArrowheads="1"/>
          </p:cNvSpPr>
          <p:nvPr>
            <p:ph type="body" idx="1"/>
          </p:nvPr>
        </p:nvSpPr>
        <p:spPr>
          <a:xfrm>
            <a:off x="457200" y="2514600"/>
            <a:ext cx="7467600" cy="3959225"/>
          </a:xfrm>
        </p:spPr>
        <p:txBody>
          <a:bodyPr/>
          <a:lstStyle/>
          <a:p>
            <a:pPr marL="107950" indent="0" eaLnBrk="1" hangingPunct="1">
              <a:lnSpc>
                <a:spcPct val="90000"/>
              </a:lnSpc>
              <a:buFont typeface="Wingdings 3" pitchFamily="18" charset="2"/>
              <a:buNone/>
            </a:pPr>
            <a:endParaRPr lang="en-US" altLang="en-US" sz="2800" dirty="0" smtClean="0"/>
          </a:p>
          <a:p>
            <a:pPr marL="107950" indent="0" eaLnBrk="1" hangingPunct="1">
              <a:lnSpc>
                <a:spcPct val="90000"/>
              </a:lnSpc>
              <a:buFont typeface="Wingdings 3" pitchFamily="18" charset="2"/>
              <a:buNone/>
            </a:pPr>
            <a:endParaRPr lang="en-US" altLang="en-US" sz="2800" dirty="0" smtClean="0"/>
          </a:p>
        </p:txBody>
      </p:sp>
      <p:pic>
        <p:nvPicPr>
          <p:cNvPr id="10244" name="Picture 2"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514600"/>
            <a:ext cx="31257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0572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46442" y="609600"/>
            <a:ext cx="8229600" cy="1143000"/>
          </a:xfrm>
        </p:spPr>
        <p:txBody>
          <a:bodyPr>
            <a:normAutofit/>
          </a:bodyPr>
          <a:lstStyle/>
          <a:p>
            <a:pPr eaLnBrk="1" hangingPunct="1">
              <a:defRPr/>
            </a:pPr>
            <a:r>
              <a:rPr lang="en-US" altLang="en-US" dirty="0" smtClean="0"/>
              <a:t>Scholarship with a clear focus: </a:t>
            </a:r>
          </a:p>
        </p:txBody>
      </p:sp>
      <p:sp>
        <p:nvSpPr>
          <p:cNvPr id="2" name="Content Placeholder 1"/>
          <p:cNvSpPr>
            <a:spLocks noGrp="1"/>
          </p:cNvSpPr>
          <p:nvPr>
            <p:ph idx="1"/>
          </p:nvPr>
        </p:nvSpPr>
        <p:spPr>
          <a:xfrm>
            <a:off x="1463040" y="2285999"/>
            <a:ext cx="6196405" cy="3437069"/>
          </a:xfrm>
        </p:spPr>
        <p:txBody>
          <a:bodyPr>
            <a:normAutofit/>
          </a:bodyPr>
          <a:lstStyle/>
          <a:p>
            <a:pPr marL="0" indent="0" algn="ctr">
              <a:buNone/>
            </a:pPr>
            <a:r>
              <a:rPr lang="en-US" sz="5400" dirty="0" smtClean="0"/>
              <a:t>Academic Advising </a:t>
            </a:r>
            <a:r>
              <a:rPr lang="en-US" sz="5400" i="1" u="sng" dirty="0" smtClean="0">
                <a:solidFill>
                  <a:srgbClr val="7030A0"/>
                </a:solidFill>
                <a:effectLst>
                  <a:outerShdw blurRad="38100" dist="38100" dir="2700000" algn="tl">
                    <a:srgbClr val="000000">
                      <a:alpha val="43137"/>
                    </a:srgbClr>
                  </a:outerShdw>
                </a:effectLst>
              </a:rPr>
              <a:t>AND</a:t>
            </a:r>
            <a:r>
              <a:rPr lang="en-US" sz="5400" i="1" dirty="0" smtClean="0"/>
              <a:t> </a:t>
            </a:r>
          </a:p>
          <a:p>
            <a:pPr marL="0" indent="0" algn="ctr">
              <a:buNone/>
            </a:pPr>
            <a:r>
              <a:rPr lang="en-US" sz="5400" dirty="0" smtClean="0"/>
              <a:t>Student Success</a:t>
            </a:r>
            <a:endParaRPr lang="en-US" sz="5400" dirty="0"/>
          </a:p>
        </p:txBody>
      </p:sp>
    </p:spTree>
    <p:extLst>
      <p:ext uri="{BB962C8B-B14F-4D97-AF65-F5344CB8AC3E}">
        <p14:creationId xmlns:p14="http://schemas.microsoft.com/office/powerpoint/2010/main" val="1267950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a:bodyPr>
          <a:lstStyle/>
          <a:p>
            <a:r>
              <a:rPr lang="en-US" dirty="0" smtClean="0"/>
              <a:t>Teaching – Research - Service</a:t>
            </a:r>
            <a:endParaRPr lang="en-US" dirty="0"/>
          </a:p>
        </p:txBody>
      </p:sp>
      <p:pic>
        <p:nvPicPr>
          <p:cNvPr id="3076" name="Picture 4" descr="C:\Users\wgtroxe\AppData\Local\Microsoft\Windows\Temporary Internet Files\Content.IE5\ZQTN5IIZ\170px-TabouretAFD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667000"/>
            <a:ext cx="2057400" cy="274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1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Teaching</a:t>
            </a:r>
            <a:endParaRPr lang="en-US" dirty="0"/>
          </a:p>
        </p:txBody>
      </p:sp>
      <p:sp>
        <p:nvSpPr>
          <p:cNvPr id="3" name="Content Placeholder 2"/>
          <p:cNvSpPr>
            <a:spLocks noGrp="1"/>
          </p:cNvSpPr>
          <p:nvPr>
            <p:ph idx="1"/>
          </p:nvPr>
        </p:nvSpPr>
        <p:spPr>
          <a:xfrm>
            <a:off x="457200" y="2057400"/>
            <a:ext cx="8229600" cy="4068235"/>
          </a:xfrm>
        </p:spPr>
        <p:txBody>
          <a:bodyPr>
            <a:normAutofit lnSpcReduction="10000"/>
          </a:bodyPr>
          <a:lstStyle/>
          <a:p>
            <a:r>
              <a:rPr lang="en-US" sz="3200" dirty="0" smtClean="0"/>
              <a:t>Skills, abilities, and dispositions – regarding use of, and generation of, scholarly inquiry</a:t>
            </a:r>
          </a:p>
          <a:p>
            <a:endParaRPr lang="en-US" sz="3200" dirty="0"/>
          </a:p>
          <a:p>
            <a:r>
              <a:rPr lang="en-US" sz="3200" dirty="0" smtClean="0"/>
              <a:t>What are the GOALS of the K-State advising community regarding scholarly work? (will get back to this…)</a:t>
            </a:r>
            <a:endParaRPr lang="en-US" sz="3200" dirty="0"/>
          </a:p>
        </p:txBody>
      </p:sp>
    </p:spTree>
    <p:extLst>
      <p:ext uri="{BB962C8B-B14F-4D97-AF65-F5344CB8AC3E}">
        <p14:creationId xmlns:p14="http://schemas.microsoft.com/office/powerpoint/2010/main" val="21089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42" y="838200"/>
            <a:ext cx="8229600" cy="1143000"/>
          </a:xfrm>
        </p:spPr>
        <p:txBody>
          <a:bodyPr>
            <a:normAutofit/>
          </a:bodyPr>
          <a:lstStyle/>
          <a:p>
            <a:r>
              <a:rPr lang="en-US" dirty="0" smtClean="0"/>
              <a:t>Two main areas for instruction:</a:t>
            </a:r>
            <a:endParaRPr lang="en-US" dirty="0"/>
          </a:p>
        </p:txBody>
      </p:sp>
      <p:sp>
        <p:nvSpPr>
          <p:cNvPr id="3" name="Content Placeholder 2"/>
          <p:cNvSpPr>
            <a:spLocks noGrp="1"/>
          </p:cNvSpPr>
          <p:nvPr>
            <p:ph idx="1"/>
          </p:nvPr>
        </p:nvSpPr>
        <p:spPr>
          <a:xfrm>
            <a:off x="914400" y="2514600"/>
            <a:ext cx="7543799" cy="3437069"/>
          </a:xfrm>
        </p:spPr>
        <p:txBody>
          <a:bodyPr>
            <a:normAutofit/>
          </a:bodyPr>
          <a:lstStyle/>
          <a:p>
            <a:r>
              <a:rPr lang="en-US" sz="4000" dirty="0" smtClean="0"/>
              <a:t>Research Skills</a:t>
            </a:r>
          </a:p>
          <a:p>
            <a:r>
              <a:rPr lang="en-US" sz="4000" dirty="0" smtClean="0"/>
              <a:t>Scholarly (analytic) Writing</a:t>
            </a:r>
            <a:endParaRPr lang="en-US" sz="4000" dirty="0"/>
          </a:p>
        </p:txBody>
      </p:sp>
    </p:spTree>
    <p:extLst>
      <p:ext uri="{BB962C8B-B14F-4D97-AF65-F5344CB8AC3E}">
        <p14:creationId xmlns:p14="http://schemas.microsoft.com/office/powerpoint/2010/main" val="2709305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Scholarly Writing</a:t>
            </a:r>
            <a:endParaRPr lang="en-US" dirty="0"/>
          </a:p>
        </p:txBody>
      </p:sp>
      <p:sp>
        <p:nvSpPr>
          <p:cNvPr id="3" name="Content Placeholder 2"/>
          <p:cNvSpPr>
            <a:spLocks noGrp="1"/>
          </p:cNvSpPr>
          <p:nvPr>
            <p:ph idx="1"/>
          </p:nvPr>
        </p:nvSpPr>
        <p:spPr>
          <a:xfrm>
            <a:off x="457200" y="2057400"/>
            <a:ext cx="8229600" cy="4068235"/>
          </a:xfrm>
        </p:spPr>
        <p:txBody>
          <a:bodyPr>
            <a:normAutofit/>
          </a:bodyPr>
          <a:lstStyle/>
          <a:p>
            <a:pPr marL="457200" indent="-457200"/>
            <a:r>
              <a:rPr lang="en-US" sz="4800" dirty="0" smtClean="0"/>
              <a:t>Structure</a:t>
            </a:r>
          </a:p>
          <a:p>
            <a:pPr marL="457200" indent="-457200"/>
            <a:r>
              <a:rPr lang="en-US" sz="4800" dirty="0" smtClean="0"/>
              <a:t>Support</a:t>
            </a:r>
            <a:endParaRPr lang="en-US" sz="4800" dirty="0"/>
          </a:p>
        </p:txBody>
      </p:sp>
      <p:pic>
        <p:nvPicPr>
          <p:cNvPr id="6146" name="Picture 2" descr="C:\Users\wgtroxe\AppData\Local\Microsoft\Windows\Temporary Internet Files\Content.IE5\3ASWETMM\untitl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857500"/>
            <a:ext cx="211738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467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dirty="0" smtClean="0"/>
              <a:t>Structure</a:t>
            </a:r>
            <a:endParaRPr lang="en-US" dirty="0"/>
          </a:p>
        </p:txBody>
      </p:sp>
      <p:sp>
        <p:nvSpPr>
          <p:cNvPr id="3" name="Content Placeholder 2"/>
          <p:cNvSpPr>
            <a:spLocks noGrp="1"/>
          </p:cNvSpPr>
          <p:nvPr>
            <p:ph idx="1"/>
          </p:nvPr>
        </p:nvSpPr>
        <p:spPr>
          <a:xfrm>
            <a:off x="990600" y="2057400"/>
            <a:ext cx="7162800" cy="4114799"/>
          </a:xfrm>
        </p:spPr>
        <p:txBody>
          <a:bodyPr>
            <a:normAutofit/>
          </a:bodyPr>
          <a:lstStyle/>
          <a:p>
            <a:r>
              <a:rPr lang="en-US" sz="2800" dirty="0" smtClean="0"/>
              <a:t>Analytic writing vs. response writing</a:t>
            </a:r>
          </a:p>
          <a:p>
            <a:r>
              <a:rPr lang="en-US" sz="2800" dirty="0" smtClean="0"/>
              <a:t>Use of scholarly sources</a:t>
            </a:r>
          </a:p>
          <a:p>
            <a:r>
              <a:rPr lang="en-US" sz="2800" dirty="0" smtClean="0"/>
              <a:t>Synthesizing literature </a:t>
            </a:r>
          </a:p>
          <a:p>
            <a:r>
              <a:rPr lang="en-US" sz="2800" dirty="0" smtClean="0"/>
              <a:t>Audience and purpose</a:t>
            </a:r>
          </a:p>
          <a:p>
            <a:endParaRPr lang="en-US" sz="2800" dirty="0"/>
          </a:p>
        </p:txBody>
      </p:sp>
    </p:spTree>
    <p:extLst>
      <p:ext uri="{BB962C8B-B14F-4D97-AF65-F5344CB8AC3E}">
        <p14:creationId xmlns:p14="http://schemas.microsoft.com/office/powerpoint/2010/main" val="25532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 Participación en el Diseño Social | Escuela de Diseño Soci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840" y="5190667"/>
            <a:ext cx="2914650" cy="1667333"/>
          </a:xfrm>
          <a:prstGeom prst="rect">
            <a:avLst/>
          </a:prstGeom>
        </p:spPr>
      </p:pic>
      <p:sp>
        <p:nvSpPr>
          <p:cNvPr id="2" name="Title 1"/>
          <p:cNvSpPr>
            <a:spLocks noGrp="1"/>
          </p:cNvSpPr>
          <p:nvPr>
            <p:ph type="title"/>
          </p:nvPr>
        </p:nvSpPr>
        <p:spPr>
          <a:xfrm>
            <a:off x="457200" y="685800"/>
            <a:ext cx="8229600" cy="1143000"/>
          </a:xfrm>
        </p:spPr>
        <p:txBody>
          <a:bodyPr/>
          <a:lstStyle/>
          <a:p>
            <a:r>
              <a:rPr lang="en-US" dirty="0" smtClean="0"/>
              <a:t>Support</a:t>
            </a:r>
            <a:endParaRPr lang="en-US" dirty="0"/>
          </a:p>
        </p:txBody>
      </p:sp>
      <p:sp>
        <p:nvSpPr>
          <p:cNvPr id="3" name="Content Placeholder 2"/>
          <p:cNvSpPr>
            <a:spLocks noGrp="1"/>
          </p:cNvSpPr>
          <p:nvPr>
            <p:ph idx="1"/>
          </p:nvPr>
        </p:nvSpPr>
        <p:spPr>
          <a:xfrm>
            <a:off x="990600" y="1828800"/>
            <a:ext cx="7696200" cy="4343399"/>
          </a:xfrm>
        </p:spPr>
        <p:txBody>
          <a:bodyPr>
            <a:normAutofit/>
          </a:bodyPr>
          <a:lstStyle/>
          <a:p>
            <a:r>
              <a:rPr lang="en-US" sz="4000" dirty="0" smtClean="0"/>
              <a:t>Writing Groups</a:t>
            </a:r>
          </a:p>
          <a:p>
            <a:r>
              <a:rPr lang="en-US" sz="4000" dirty="0" smtClean="0"/>
              <a:t>Coordination and facilitation</a:t>
            </a:r>
          </a:p>
          <a:p>
            <a:r>
              <a:rPr lang="en-US" sz="4000" dirty="0" smtClean="0"/>
              <a:t>“Critical Friends</a:t>
            </a:r>
            <a:r>
              <a:rPr lang="en-US" sz="4000" dirty="0" smtClean="0"/>
              <a:t>”</a:t>
            </a:r>
            <a:endParaRPr lang="en-US" sz="4000" dirty="0" smtClean="0"/>
          </a:p>
        </p:txBody>
      </p:sp>
    </p:spTree>
    <p:extLst>
      <p:ext uri="{BB962C8B-B14F-4D97-AF65-F5344CB8AC3E}">
        <p14:creationId xmlns:p14="http://schemas.microsoft.com/office/powerpoint/2010/main" val="211308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rmAutofit/>
          </a:bodyPr>
          <a:lstStyle/>
          <a:p>
            <a:r>
              <a:rPr lang="en-US" sz="3600" dirty="0" smtClean="0">
                <a:cs typeface="Arial" panose="020B0604020202020204" pitchFamily="34" charset="0"/>
              </a:rPr>
              <a:t>Scholarship </a:t>
            </a:r>
            <a:r>
              <a:rPr lang="en-US" sz="3600" dirty="0" smtClean="0">
                <a:cs typeface="Arial" panose="020B0604020202020204" pitchFamily="34" charset="0"/>
              </a:rPr>
              <a:t>and Creative Endeavors</a:t>
            </a:r>
            <a:endParaRPr lang="en-US" sz="3600" dirty="0">
              <a:cs typeface="Arial" panose="020B0604020202020204" pitchFamily="34" charset="0"/>
            </a:endParaRPr>
          </a:p>
        </p:txBody>
      </p:sp>
      <p:pic>
        <p:nvPicPr>
          <p:cNvPr id="2050" name="Picture 2" descr="C:\Users\wgtroxe\AppData\Local\Microsoft\Windows\Temporary Internet Files\Content.IE5\ZQTN5IIZ\infinity_scroll_work_by_hassified-d83smxp[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3200400"/>
            <a:ext cx="5318125" cy="207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415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Scholarship </a:t>
            </a:r>
            <a:r>
              <a:rPr lang="en-US" dirty="0" smtClean="0"/>
              <a:t>&amp; Creative Endeavors</a:t>
            </a:r>
            <a:endParaRPr lang="en-US" dirty="0"/>
          </a:p>
        </p:txBody>
      </p:sp>
      <p:sp>
        <p:nvSpPr>
          <p:cNvPr id="3" name="Content Placeholder 2"/>
          <p:cNvSpPr>
            <a:spLocks noGrp="1"/>
          </p:cNvSpPr>
          <p:nvPr>
            <p:ph idx="1"/>
          </p:nvPr>
        </p:nvSpPr>
        <p:spPr>
          <a:xfrm>
            <a:off x="530225" y="2433637"/>
            <a:ext cx="8229600" cy="4068235"/>
          </a:xfrm>
        </p:spPr>
        <p:txBody>
          <a:bodyPr>
            <a:normAutofit/>
          </a:bodyPr>
          <a:lstStyle/>
          <a:p>
            <a:r>
              <a:rPr lang="en-US" sz="3200" dirty="0" smtClean="0"/>
              <a:t>Related Literature</a:t>
            </a:r>
          </a:p>
          <a:p>
            <a:r>
              <a:rPr lang="en-US" sz="3200" dirty="0" smtClean="0"/>
              <a:t>Original Research</a:t>
            </a:r>
          </a:p>
          <a:p>
            <a:r>
              <a:rPr lang="en-US" sz="3200" dirty="0" smtClean="0"/>
              <a:t>Partnerships</a:t>
            </a:r>
          </a:p>
          <a:p>
            <a:r>
              <a:rPr lang="en-US" sz="3200" dirty="0" smtClean="0"/>
              <a:t>External Funding</a:t>
            </a:r>
            <a:endParaRPr lang="en-US" sz="3200" dirty="0"/>
          </a:p>
        </p:txBody>
      </p:sp>
    </p:spTree>
    <p:extLst>
      <p:ext uri="{BB962C8B-B14F-4D97-AF65-F5344CB8AC3E}">
        <p14:creationId xmlns:p14="http://schemas.microsoft.com/office/powerpoint/2010/main" val="1171297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t>Related Literature</a:t>
            </a:r>
            <a:endParaRPr lang="en-US" dirty="0"/>
          </a:p>
        </p:txBody>
      </p:sp>
      <p:sp>
        <p:nvSpPr>
          <p:cNvPr id="3" name="Content Placeholder 2"/>
          <p:cNvSpPr>
            <a:spLocks noGrp="1"/>
          </p:cNvSpPr>
          <p:nvPr>
            <p:ph idx="1"/>
          </p:nvPr>
        </p:nvSpPr>
        <p:spPr>
          <a:xfrm>
            <a:off x="533400" y="2119256"/>
            <a:ext cx="8153400" cy="3976743"/>
          </a:xfrm>
        </p:spPr>
        <p:txBody>
          <a:bodyPr/>
          <a:lstStyle/>
          <a:p>
            <a:pPr marL="0" indent="0">
              <a:buNone/>
            </a:pPr>
            <a:r>
              <a:rPr lang="en-US" sz="2800" dirty="0" smtClean="0"/>
              <a:t>Activities will involve: </a:t>
            </a:r>
          </a:p>
          <a:p>
            <a:pPr lvl="0"/>
            <a:r>
              <a:rPr lang="en-US" sz="2800" dirty="0"/>
              <a:t>Tracking </a:t>
            </a:r>
            <a:r>
              <a:rPr lang="en-US" sz="2800" dirty="0" smtClean="0"/>
              <a:t>and organizing existing </a:t>
            </a:r>
            <a:r>
              <a:rPr lang="en-US" sz="2800" dirty="0"/>
              <a:t>scholarship related to advising and student success</a:t>
            </a:r>
          </a:p>
          <a:p>
            <a:pPr lvl="0"/>
            <a:r>
              <a:rPr lang="en-US" sz="2800" dirty="0" smtClean="0"/>
              <a:t>Searching across disciplines for advising- </a:t>
            </a:r>
            <a:r>
              <a:rPr lang="en-US" sz="2800" dirty="0"/>
              <a:t>related research (find the threads for synthesis</a:t>
            </a:r>
            <a:r>
              <a:rPr lang="en-US" sz="2800" dirty="0" smtClean="0"/>
              <a:t>)</a:t>
            </a:r>
          </a:p>
          <a:p>
            <a:pPr lvl="0"/>
            <a:r>
              <a:rPr lang="en-US" sz="2800" dirty="0" smtClean="0"/>
              <a:t>Generate new literature, of course</a:t>
            </a:r>
            <a:endParaRPr lang="en-US" sz="2800" dirty="0"/>
          </a:p>
          <a:p>
            <a:pPr marL="0" indent="0">
              <a:buNone/>
            </a:pPr>
            <a:endParaRPr lang="en-US" dirty="0"/>
          </a:p>
        </p:txBody>
      </p:sp>
    </p:spTree>
    <p:extLst>
      <p:ext uri="{BB962C8B-B14F-4D97-AF65-F5344CB8AC3E}">
        <p14:creationId xmlns:p14="http://schemas.microsoft.com/office/powerpoint/2010/main" val="122690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9"/>
            <a:ext cx="8229600" cy="656167"/>
          </a:xfrm>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State of research in academic advising</a:t>
            </a:r>
          </a:p>
          <a:p>
            <a:r>
              <a:rPr lang="en-US" dirty="0" smtClean="0"/>
              <a:t>NACADA Center for Research at Kansas State University</a:t>
            </a:r>
          </a:p>
          <a:p>
            <a:r>
              <a:rPr lang="en-US" dirty="0" smtClean="0"/>
              <a:t>Exploring critical questions in advising (from your </a:t>
            </a:r>
            <a:r>
              <a:rPr lang="en-US" dirty="0" smtClean="0"/>
              <a:t>perspective as an academic leader)</a:t>
            </a:r>
            <a:endParaRPr lang="en-US" dirty="0" smtClean="0"/>
          </a:p>
          <a:p>
            <a:r>
              <a:rPr lang="en-US" dirty="0" smtClean="0"/>
              <a:t>How </a:t>
            </a:r>
            <a:r>
              <a:rPr lang="en-US" dirty="0" smtClean="0"/>
              <a:t>can</a:t>
            </a:r>
            <a:r>
              <a:rPr lang="en-US" dirty="0" smtClean="0"/>
              <a:t> your faculty and primary-role advisors </a:t>
            </a:r>
            <a:r>
              <a:rPr lang="en-US" dirty="0" smtClean="0"/>
              <a:t>be involved?</a:t>
            </a:r>
          </a:p>
          <a:p>
            <a:r>
              <a:rPr lang="en-US" dirty="0" smtClean="0"/>
              <a:t>How can we help?</a:t>
            </a:r>
            <a:endParaRPr lang="en-US" dirty="0"/>
          </a:p>
        </p:txBody>
      </p:sp>
    </p:spTree>
    <p:extLst>
      <p:ext uri="{BB962C8B-B14F-4D97-AF65-F5344CB8AC3E}">
        <p14:creationId xmlns:p14="http://schemas.microsoft.com/office/powerpoint/2010/main" val="1922587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0"/>
            <a:ext cx="8229600" cy="1143000"/>
          </a:xfrm>
        </p:spPr>
        <p:txBody>
          <a:bodyPr/>
          <a:lstStyle/>
          <a:p>
            <a:r>
              <a:rPr lang="en-US" dirty="0" smtClean="0"/>
              <a:t>Original Research</a:t>
            </a:r>
            <a:endParaRPr lang="en-US" dirty="0"/>
          </a:p>
        </p:txBody>
      </p:sp>
      <p:sp>
        <p:nvSpPr>
          <p:cNvPr id="3" name="Content Placeholder 2"/>
          <p:cNvSpPr>
            <a:spLocks noGrp="1"/>
          </p:cNvSpPr>
          <p:nvPr>
            <p:ph idx="1"/>
          </p:nvPr>
        </p:nvSpPr>
        <p:spPr>
          <a:xfrm>
            <a:off x="533400" y="2119256"/>
            <a:ext cx="8153400" cy="3976743"/>
          </a:xfrm>
        </p:spPr>
        <p:txBody>
          <a:bodyPr/>
          <a:lstStyle/>
          <a:p>
            <a:pPr marL="0" indent="0">
              <a:buNone/>
            </a:pPr>
            <a:r>
              <a:rPr lang="en-US" sz="2800" dirty="0" smtClean="0"/>
              <a:t>Activities will involve: </a:t>
            </a:r>
          </a:p>
          <a:p>
            <a:pPr lvl="0"/>
            <a:r>
              <a:rPr lang="en-US" sz="2800" dirty="0" smtClean="0"/>
              <a:t>Large-scale projects to help define researchable constructs  </a:t>
            </a:r>
          </a:p>
          <a:p>
            <a:pPr lvl="0"/>
            <a:r>
              <a:rPr lang="en-US" sz="2800" dirty="0" smtClean="0"/>
              <a:t>Deep exploration of phenomena that </a:t>
            </a:r>
            <a:r>
              <a:rPr lang="en-US" sz="2800" dirty="0" smtClean="0"/>
              <a:t>spans contexts</a:t>
            </a:r>
            <a:r>
              <a:rPr lang="en-US" sz="2800" dirty="0" smtClean="0"/>
              <a:t>, or separates them</a:t>
            </a:r>
          </a:p>
          <a:p>
            <a:pPr lvl="0"/>
            <a:r>
              <a:rPr lang="en-US" sz="2800" dirty="0" smtClean="0"/>
              <a:t>Theoretical work that continues to illuminate “</a:t>
            </a:r>
            <a:r>
              <a:rPr lang="en-US" sz="2800" dirty="0" err="1" smtClean="0"/>
              <a:t>unthought</a:t>
            </a:r>
            <a:r>
              <a:rPr lang="en-US" sz="2800" dirty="0" smtClean="0"/>
              <a:t> knowns” and question assumptions</a:t>
            </a:r>
            <a:endParaRPr lang="en-US" sz="2800" dirty="0"/>
          </a:p>
          <a:p>
            <a:pPr marL="0" indent="0">
              <a:buNone/>
            </a:pPr>
            <a:endParaRPr lang="en-US" dirty="0"/>
          </a:p>
        </p:txBody>
      </p:sp>
    </p:spTree>
    <p:extLst>
      <p:ext uri="{BB962C8B-B14F-4D97-AF65-F5344CB8AC3E}">
        <p14:creationId xmlns:p14="http://schemas.microsoft.com/office/powerpoint/2010/main" val="1822991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Research Fellows</a:t>
            </a:r>
          </a:p>
          <a:p>
            <a:r>
              <a:rPr lang="en-US" sz="3600" dirty="0" smtClean="0"/>
              <a:t>Visiting Scholars and Post-docs</a:t>
            </a:r>
          </a:p>
          <a:p>
            <a:r>
              <a:rPr lang="en-US" sz="3600" dirty="0" smtClean="0"/>
              <a:t>Graduate Assistantships</a:t>
            </a:r>
          </a:p>
        </p:txBody>
      </p:sp>
      <p:sp>
        <p:nvSpPr>
          <p:cNvPr id="3" name="Title 2"/>
          <p:cNvSpPr>
            <a:spLocks noGrp="1"/>
          </p:cNvSpPr>
          <p:nvPr>
            <p:ph type="title"/>
          </p:nvPr>
        </p:nvSpPr>
        <p:spPr/>
        <p:txBody>
          <a:bodyPr/>
          <a:lstStyle/>
          <a:p>
            <a:r>
              <a:rPr lang="en-US" dirty="0" smtClean="0"/>
              <a:t>Opportunities for Involvement</a:t>
            </a:r>
            <a:endParaRPr lang="en-US" dirty="0"/>
          </a:p>
        </p:txBody>
      </p:sp>
      <p:pic>
        <p:nvPicPr>
          <p:cNvPr id="4" name="Picture 3" descr="Top 6 Superhero &lt;strong&gt;Teams&lt;/strong&gt; and Team-Ups We’d Love To See On Screen | 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562" y="4038600"/>
            <a:ext cx="3952875" cy="2298027"/>
          </a:xfrm>
          <a:prstGeom prst="rect">
            <a:avLst/>
          </a:prstGeom>
        </p:spPr>
      </p:pic>
    </p:spTree>
    <p:extLst>
      <p:ext uri="{BB962C8B-B14F-4D97-AF65-F5344CB8AC3E}">
        <p14:creationId xmlns:p14="http://schemas.microsoft.com/office/powerpoint/2010/main" val="4104157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762000"/>
            <a:ext cx="8229600" cy="1143000"/>
          </a:xfrm>
        </p:spPr>
        <p:txBody>
          <a:bodyPr>
            <a:normAutofit/>
          </a:bodyPr>
          <a:lstStyle/>
          <a:p>
            <a:pPr eaLnBrk="1" hangingPunct="1">
              <a:defRPr/>
            </a:pPr>
            <a:r>
              <a:rPr lang="en-US" sz="5400" dirty="0" smtClean="0"/>
              <a:t>Service</a:t>
            </a:r>
          </a:p>
        </p:txBody>
      </p:sp>
      <p:pic>
        <p:nvPicPr>
          <p:cNvPr id="4098" name="Picture 2" descr="C:\Users\wgtroxe\AppData\Local\Microsoft\Windows\Temporary Internet Files\Content.IE5\8Y55CXA1\Help-Des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438400"/>
            <a:ext cx="2152221" cy="230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036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229600" cy="1143000"/>
          </a:xfrm>
        </p:spPr>
        <p:txBody>
          <a:bodyPr/>
          <a:lstStyle/>
          <a:p>
            <a:r>
              <a:rPr lang="en-US" dirty="0"/>
              <a:t>Service</a:t>
            </a:r>
          </a:p>
        </p:txBody>
      </p:sp>
      <p:sp>
        <p:nvSpPr>
          <p:cNvPr id="3" name="Content Placeholder 2"/>
          <p:cNvSpPr>
            <a:spLocks noGrp="1"/>
          </p:cNvSpPr>
          <p:nvPr>
            <p:ph idx="1"/>
          </p:nvPr>
        </p:nvSpPr>
        <p:spPr>
          <a:xfrm>
            <a:off x="419100" y="1905000"/>
            <a:ext cx="8115300" cy="4114799"/>
          </a:xfrm>
        </p:spPr>
        <p:txBody>
          <a:bodyPr/>
          <a:lstStyle/>
          <a:p>
            <a:pPr marL="396875" lvl="1" indent="-273050"/>
            <a:r>
              <a:rPr lang="en-US" sz="2800" dirty="0"/>
              <a:t>Clearinghouse for </a:t>
            </a:r>
            <a:r>
              <a:rPr lang="en-US" sz="2800" dirty="0" smtClean="0"/>
              <a:t>research-focused </a:t>
            </a:r>
            <a:r>
              <a:rPr lang="en-US" sz="2800" dirty="0"/>
              <a:t>literature (repository for anchor literature)</a:t>
            </a:r>
          </a:p>
          <a:p>
            <a:pPr marL="396875" lvl="1" indent="-273050"/>
            <a:r>
              <a:rPr lang="en-US" sz="2800" dirty="0"/>
              <a:t>Cadre of “Critical Friends” (methodologists and </a:t>
            </a:r>
            <a:r>
              <a:rPr lang="en-US" sz="2800" dirty="0" smtClean="0"/>
              <a:t>content experts)</a:t>
            </a:r>
            <a:endParaRPr lang="en-US" sz="2800" dirty="0"/>
          </a:p>
          <a:p>
            <a:pPr marL="396875" lvl="1" indent="-273050"/>
            <a:r>
              <a:rPr lang="en-US" sz="2800" dirty="0" smtClean="0"/>
              <a:t>Facilitators </a:t>
            </a:r>
            <a:r>
              <a:rPr lang="en-US" sz="2800" dirty="0"/>
              <a:t>- Help with finding collaborators, funders, </a:t>
            </a:r>
            <a:r>
              <a:rPr lang="en-US" sz="2800" dirty="0" smtClean="0"/>
              <a:t>and serve </a:t>
            </a:r>
            <a:r>
              <a:rPr lang="en-US" sz="2800" dirty="0"/>
              <a:t>the membership in all things related to inquiry….we all benefit</a:t>
            </a:r>
          </a:p>
          <a:p>
            <a:pPr marL="0" indent="0">
              <a:buNone/>
            </a:pPr>
            <a:endParaRPr lang="en-US" dirty="0"/>
          </a:p>
        </p:txBody>
      </p:sp>
    </p:spTree>
    <p:extLst>
      <p:ext uri="{BB962C8B-B14F-4D97-AF65-F5344CB8AC3E}">
        <p14:creationId xmlns:p14="http://schemas.microsoft.com/office/powerpoint/2010/main" val="963040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52565"/>
            <a:ext cx="8229600" cy="1143000"/>
          </a:xfrm>
        </p:spPr>
        <p:txBody>
          <a:bodyPr>
            <a:normAutofit fontScale="90000"/>
          </a:bodyPr>
          <a:lstStyle/>
          <a:p>
            <a:r>
              <a:rPr lang="en-US" dirty="0" smtClean="0"/>
              <a:t>Broad Scope of Designs </a:t>
            </a:r>
            <a:br>
              <a:rPr lang="en-US" dirty="0" smtClean="0"/>
            </a:br>
            <a:r>
              <a:rPr lang="en-US" dirty="0" smtClean="0"/>
              <a:t>and Lenses</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981200"/>
            <a:ext cx="2987605" cy="335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56186" y="2284065"/>
            <a:ext cx="1566454"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Humanities</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1084684" y="3116700"/>
            <a:ext cx="158248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Conceptual</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762858" y="5562600"/>
            <a:ext cx="1552028"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Theoretical</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1084684" y="4676745"/>
            <a:ext cx="185178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Philosophical</a:t>
            </a:r>
          </a:p>
        </p:txBody>
      </p:sp>
      <p:sp>
        <p:nvSpPr>
          <p:cNvPr id="9" name="Rectangle 8"/>
          <p:cNvSpPr/>
          <p:nvPr/>
        </p:nvSpPr>
        <p:spPr>
          <a:xfrm>
            <a:off x="1349981" y="3869025"/>
            <a:ext cx="105189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Critical</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314886" y="4476690"/>
            <a:ext cx="135165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Historical</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6117737" y="3884265"/>
            <a:ext cx="198003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Social Science</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1763779" y="5562600"/>
            <a:ext cx="256192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Quasi-experimental</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6374220" y="3130245"/>
            <a:ext cx="188064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Hermeneutics</a:t>
            </a:r>
          </a:p>
        </p:txBody>
      </p:sp>
      <p:sp>
        <p:nvSpPr>
          <p:cNvPr id="14" name="Rectangle 13"/>
          <p:cNvSpPr/>
          <p:nvPr/>
        </p:nvSpPr>
        <p:spPr>
          <a:xfrm>
            <a:off x="6295671" y="2423160"/>
            <a:ext cx="119616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Creative</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5538872" y="5076855"/>
            <a:ext cx="253306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Culturally sensitive</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56324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re are some relational situations—with family, friends, or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2" y="1481138"/>
            <a:ext cx="6034616" cy="4525962"/>
          </a:xfrm>
        </p:spPr>
      </p:pic>
      <p:sp>
        <p:nvSpPr>
          <p:cNvPr id="3" name="Title 2"/>
          <p:cNvSpPr>
            <a:spLocks noGrp="1"/>
          </p:cNvSpPr>
          <p:nvPr>
            <p:ph type="title"/>
          </p:nvPr>
        </p:nvSpPr>
        <p:spPr/>
        <p:txBody>
          <a:bodyPr/>
          <a:lstStyle/>
          <a:p>
            <a:pPr algn="ctr"/>
            <a:r>
              <a:rPr lang="en-US" dirty="0" smtClean="0"/>
              <a:t>What are you thinking so far?</a:t>
            </a:r>
            <a:endParaRPr lang="en-US" dirty="0"/>
          </a:p>
        </p:txBody>
      </p:sp>
    </p:spTree>
    <p:extLst>
      <p:ext uri="{BB962C8B-B14F-4D97-AF65-F5344CB8AC3E}">
        <p14:creationId xmlns:p14="http://schemas.microsoft.com/office/powerpoint/2010/main" val="424464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altLang="en-US" dirty="0" smtClean="0"/>
              <a:t>What are your initial thoughts (“wonderings”), from your perspective?</a:t>
            </a:r>
          </a:p>
          <a:p>
            <a:endParaRPr lang="en-US" altLang="en-US" dirty="0" smtClean="0"/>
          </a:p>
          <a:p>
            <a:pPr>
              <a:buFont typeface="Wingdings 3" pitchFamily="18" charset="2"/>
              <a:buNone/>
            </a:pPr>
            <a:endParaRPr lang="en-US" altLang="en-US" dirty="0" smtClean="0"/>
          </a:p>
          <a:p>
            <a:endParaRPr lang="en-US" altLang="en-US" dirty="0" smtClean="0"/>
          </a:p>
        </p:txBody>
      </p:sp>
      <p:sp>
        <p:nvSpPr>
          <p:cNvPr id="3" name="Title 2"/>
          <p:cNvSpPr>
            <a:spLocks noGrp="1"/>
          </p:cNvSpPr>
          <p:nvPr>
            <p:ph type="title"/>
          </p:nvPr>
        </p:nvSpPr>
        <p:spPr>
          <a:xfrm>
            <a:off x="457200" y="533400"/>
            <a:ext cx="8229600" cy="1143000"/>
          </a:xfrm>
        </p:spPr>
        <p:txBody>
          <a:bodyPr/>
          <a:lstStyle/>
          <a:p>
            <a:pPr>
              <a:defRPr/>
            </a:pPr>
            <a:r>
              <a:rPr lang="en-US" dirty="0" smtClean="0"/>
              <a:t>So:  </a:t>
            </a:r>
            <a:endParaRPr lang="en-US" dirty="0"/>
          </a:p>
        </p:txBody>
      </p:sp>
      <p:pic>
        <p:nvPicPr>
          <p:cNvPr id="2" name="Picture 1" descr="structured &lt;strong&gt;thinking&lt;/strong&gt; language | relationary.wordpress.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4138"/>
            <a:ext cx="2471738" cy="3077062"/>
          </a:xfrm>
          <a:prstGeom prst="rect">
            <a:avLst/>
          </a:prstGeom>
        </p:spPr>
      </p:pic>
    </p:spTree>
    <p:extLst>
      <p:ext uri="{BB962C8B-B14F-4D97-AF65-F5344CB8AC3E}">
        <p14:creationId xmlns:p14="http://schemas.microsoft.com/office/powerpoint/2010/main" val="2023844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1601161"/>
          </a:xfrm>
        </p:spPr>
        <p:txBody>
          <a:bodyPr/>
          <a:lstStyle/>
          <a:p>
            <a:pPr algn="ctr" eaLnBrk="1" fontAlgn="auto" hangingPunct="1">
              <a:spcAft>
                <a:spcPts val="0"/>
              </a:spcAft>
              <a:defRPr/>
            </a:pPr>
            <a:r>
              <a:rPr lang="en-US" dirty="0" smtClean="0"/>
              <a:t>Unveiling First Draft of Critical Questions</a:t>
            </a:r>
            <a:endParaRPr lang="en-US" dirty="0"/>
          </a:p>
        </p:txBody>
      </p:sp>
      <p:pic>
        <p:nvPicPr>
          <p:cNvPr id="3074" name="Picture 2" descr="C:\Users\wgtroxe\AppData\Local\Microsoft\Windows\Temporary Internet Files\Content.IE5\P2YH9UDM\importa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732484"/>
            <a:ext cx="2941320" cy="206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803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C:\Documents and Settings\wgtroxe\Local Settings\Temporary Internet Files\Content.IE5\7ZVT081Z\MC9000451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800600"/>
            <a:ext cx="1614429" cy="162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Content Placeholder 1"/>
          <p:cNvSpPr>
            <a:spLocks noGrp="1"/>
          </p:cNvSpPr>
          <p:nvPr>
            <p:ph idx="1"/>
          </p:nvPr>
        </p:nvSpPr>
        <p:spPr>
          <a:xfrm>
            <a:off x="457200" y="1828800"/>
            <a:ext cx="7924800" cy="4178300"/>
          </a:xfrm>
        </p:spPr>
        <p:txBody>
          <a:bodyPr/>
          <a:lstStyle/>
          <a:p>
            <a:r>
              <a:rPr lang="en-US" dirty="0"/>
              <a:t>R</a:t>
            </a:r>
            <a:r>
              <a:rPr lang="en-US" dirty="0" smtClean="0"/>
              <a:t>eview </a:t>
            </a:r>
            <a:r>
              <a:rPr lang="en-US" dirty="0"/>
              <a:t>the research agenda briefly, </a:t>
            </a:r>
            <a:r>
              <a:rPr lang="en-US" dirty="0" smtClean="0"/>
              <a:t>write first </a:t>
            </a:r>
            <a:r>
              <a:rPr lang="en-US" dirty="0"/>
              <a:t>thoughts on critical </a:t>
            </a:r>
            <a:r>
              <a:rPr lang="en-US" dirty="0" smtClean="0"/>
              <a:t>topics on post-its, </a:t>
            </a:r>
            <a:r>
              <a:rPr lang="en-US" dirty="0"/>
              <a:t>then put on </a:t>
            </a:r>
            <a:r>
              <a:rPr lang="en-US" dirty="0" smtClean="0"/>
              <a:t>papers, but </a:t>
            </a:r>
            <a:r>
              <a:rPr lang="en-US" dirty="0"/>
              <a:t>don't </a:t>
            </a:r>
            <a:r>
              <a:rPr lang="en-US" dirty="0" smtClean="0"/>
              <a:t>judge or revise wording</a:t>
            </a:r>
          </a:p>
          <a:p>
            <a:endParaRPr lang="en-US" dirty="0"/>
          </a:p>
          <a:p>
            <a:r>
              <a:rPr lang="en-US" dirty="0" smtClean="0"/>
              <a:t>Then, discuss </a:t>
            </a:r>
            <a:r>
              <a:rPr lang="en-US" dirty="0"/>
              <a:t>and categorize into themes (can be very broad themes)</a:t>
            </a:r>
          </a:p>
          <a:p>
            <a:pPr marL="109537" indent="0">
              <a:buNone/>
            </a:pPr>
            <a:endParaRPr lang="en-US" altLang="en-US" dirty="0" smtClean="0"/>
          </a:p>
          <a:p>
            <a:pPr>
              <a:buFont typeface="Wingdings 3" pitchFamily="18" charset="2"/>
              <a:buNone/>
            </a:pPr>
            <a:endParaRPr lang="en-US" altLang="en-US" dirty="0" smtClean="0"/>
          </a:p>
          <a:p>
            <a:endParaRPr lang="en-US" altLang="en-US" dirty="0" smtClean="0"/>
          </a:p>
        </p:txBody>
      </p:sp>
      <p:sp>
        <p:nvSpPr>
          <p:cNvPr id="3" name="Title 2"/>
          <p:cNvSpPr>
            <a:spLocks noGrp="1"/>
          </p:cNvSpPr>
          <p:nvPr>
            <p:ph type="title"/>
          </p:nvPr>
        </p:nvSpPr>
        <p:spPr>
          <a:xfrm>
            <a:off x="457200" y="609600"/>
            <a:ext cx="8229600" cy="1143000"/>
          </a:xfrm>
        </p:spPr>
        <p:txBody>
          <a:bodyPr/>
          <a:lstStyle/>
          <a:p>
            <a:pPr>
              <a:defRPr/>
            </a:pPr>
            <a:r>
              <a:rPr lang="en-US" dirty="0" smtClean="0"/>
              <a:t>Step 1: Brainstorming  </a:t>
            </a:r>
            <a:endParaRPr lang="en-US" dirty="0"/>
          </a:p>
        </p:txBody>
      </p:sp>
    </p:spTree>
    <p:extLst>
      <p:ext uri="{BB962C8B-B14F-4D97-AF65-F5344CB8AC3E}">
        <p14:creationId xmlns:p14="http://schemas.microsoft.com/office/powerpoint/2010/main" val="2542638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457200" y="762000"/>
            <a:ext cx="81534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eaLnBrk="1" hangingPunct="1">
              <a:defRPr/>
            </a:pPr>
            <a:r>
              <a:rPr lang="en-US" sz="3600" dirty="0" smtClean="0"/>
              <a:t>Step 2: Review essential elements for scholarly inquiry in academic advising</a:t>
            </a:r>
          </a:p>
        </p:txBody>
      </p:sp>
      <p:sp>
        <p:nvSpPr>
          <p:cNvPr id="261123" name="Rectangle 3"/>
          <p:cNvSpPr>
            <a:spLocks noGrp="1" noChangeArrowheads="1"/>
          </p:cNvSpPr>
          <p:nvPr>
            <p:ph type="body" idx="4294967295"/>
          </p:nvPr>
        </p:nvSpPr>
        <p:spPr>
          <a:xfrm>
            <a:off x="457200" y="2362200"/>
            <a:ext cx="8153400" cy="4111625"/>
          </a:xfrm>
        </p:spPr>
        <p:txBody>
          <a:bodyPr/>
          <a:lstStyle/>
          <a:p>
            <a:pPr marL="762000" indent="-762000" eaLnBrk="1" hangingPunct="1">
              <a:buSzTx/>
              <a:buFont typeface="Wingdings" pitchFamily="2" charset="2"/>
              <a:buAutoNum type="romanUcPeriod"/>
            </a:pPr>
            <a:r>
              <a:rPr lang="en-US" altLang="en-US" b="1" dirty="0" smtClean="0"/>
              <a:t>Articulate an inquiry question</a:t>
            </a:r>
          </a:p>
          <a:p>
            <a:pPr marL="762000" indent="-762000" eaLnBrk="1" hangingPunct="1">
              <a:buSzTx/>
              <a:buFont typeface="Wingdings" pitchFamily="2" charset="2"/>
              <a:buAutoNum type="romanUcPeriod"/>
            </a:pPr>
            <a:r>
              <a:rPr lang="en-US" altLang="en-US" sz="2800" dirty="0" smtClean="0"/>
              <a:t>Establish theoretical framework and conduct literature review</a:t>
            </a:r>
          </a:p>
          <a:p>
            <a:pPr marL="762000" indent="-762000" eaLnBrk="1" hangingPunct="1">
              <a:buSzTx/>
              <a:buFont typeface="Wingdings" pitchFamily="2" charset="2"/>
              <a:buAutoNum type="romanUcPeriod"/>
            </a:pPr>
            <a:r>
              <a:rPr lang="en-US" altLang="en-US" sz="2800" dirty="0" smtClean="0"/>
              <a:t>Identify appropriate design and methodology</a:t>
            </a:r>
          </a:p>
          <a:p>
            <a:pPr marL="762000" indent="-762000" eaLnBrk="1" hangingPunct="1">
              <a:buSzTx/>
              <a:buFont typeface="Wingdings" pitchFamily="2" charset="2"/>
              <a:buAutoNum type="romanUcPeriod"/>
            </a:pPr>
            <a:r>
              <a:rPr lang="en-US" altLang="en-US" sz="2800" dirty="0" smtClean="0"/>
              <a:t>Collect and interpret data</a:t>
            </a:r>
          </a:p>
          <a:p>
            <a:pPr marL="762000" indent="-762000" eaLnBrk="1" hangingPunct="1">
              <a:buSzTx/>
              <a:buFont typeface="Wingdings" pitchFamily="2" charset="2"/>
              <a:buAutoNum type="romanUcPeriod"/>
            </a:pPr>
            <a:r>
              <a:rPr lang="en-US" altLang="en-US" sz="2800" dirty="0" smtClean="0"/>
              <a:t>Dissemination</a:t>
            </a:r>
          </a:p>
        </p:txBody>
      </p:sp>
    </p:spTree>
    <p:extLst>
      <p:ext uri="{BB962C8B-B14F-4D97-AF65-F5344CB8AC3E}">
        <p14:creationId xmlns:p14="http://schemas.microsoft.com/office/powerpoint/2010/main" val="30316471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A bit about:</a:t>
            </a:r>
            <a:endParaRPr lang="en-US" dirty="0"/>
          </a:p>
        </p:txBody>
      </p:sp>
      <p:sp>
        <p:nvSpPr>
          <p:cNvPr id="5" name="Rectangle 4"/>
          <p:cNvSpPr/>
          <p:nvPr/>
        </p:nvSpPr>
        <p:spPr>
          <a:xfrm>
            <a:off x="1333001" y="3810000"/>
            <a:ext cx="6553200" cy="1015663"/>
          </a:xfrm>
          <a:prstGeom prst="rect">
            <a:avLst/>
          </a:prstGeom>
        </p:spPr>
        <p:txBody>
          <a:bodyPr wrap="square">
            <a:spAutoFit/>
          </a:bodyPr>
          <a:lstStyle/>
          <a:p>
            <a:endParaRPr lang="en-US" dirty="0" smtClean="0"/>
          </a:p>
          <a:p>
            <a:pPr algn="ctr"/>
            <a:r>
              <a:rPr lang="en-US" sz="2400" dirty="0" smtClean="0">
                <a:hlinkClick r:id="rId2"/>
              </a:rPr>
              <a:t>http</a:t>
            </a:r>
            <a:r>
              <a:rPr lang="en-US" sz="2400" dirty="0">
                <a:hlinkClick r:id="rId2"/>
              </a:rPr>
              <a:t>://www.nacada.ksu.edu</a:t>
            </a:r>
            <a:r>
              <a:rPr lang="en-US" sz="2400" dirty="0" smtClean="0">
                <a:hlinkClick r:id="rId2"/>
              </a:rPr>
              <a:t>/</a:t>
            </a:r>
            <a:endParaRPr lang="en-US" sz="2400" dirty="0" smtClean="0"/>
          </a:p>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17" y="2590800"/>
            <a:ext cx="8149261" cy="632006"/>
          </a:xfrm>
          <a:prstGeom prst="rect">
            <a:avLst/>
          </a:prstGeom>
        </p:spPr>
      </p:pic>
    </p:spTree>
    <p:extLst>
      <p:ext uri="{BB962C8B-B14F-4D97-AF65-F5344CB8AC3E}">
        <p14:creationId xmlns:p14="http://schemas.microsoft.com/office/powerpoint/2010/main" val="3388050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altLang="en-US" dirty="0" smtClean="0"/>
              <a:t>What are your </a:t>
            </a:r>
            <a:r>
              <a:rPr lang="en-US" altLang="en-US" dirty="0" smtClean="0"/>
              <a:t>reactions about your line of inquiry so far (especially from your perspective as an academic leader)?</a:t>
            </a:r>
            <a:endParaRPr lang="en-US" altLang="en-US" dirty="0" smtClean="0"/>
          </a:p>
          <a:p>
            <a:endParaRPr lang="en-US" altLang="en-US" dirty="0" smtClean="0"/>
          </a:p>
          <a:p>
            <a:pPr>
              <a:buFont typeface="Wingdings 3" pitchFamily="18" charset="2"/>
              <a:buNone/>
            </a:pPr>
            <a:endParaRPr lang="en-US" altLang="en-US" dirty="0" smtClean="0"/>
          </a:p>
          <a:p>
            <a:endParaRPr lang="en-US" altLang="en-US" dirty="0" smtClean="0"/>
          </a:p>
        </p:txBody>
      </p:sp>
      <p:sp>
        <p:nvSpPr>
          <p:cNvPr id="3" name="Title 2"/>
          <p:cNvSpPr>
            <a:spLocks noGrp="1"/>
          </p:cNvSpPr>
          <p:nvPr>
            <p:ph type="title"/>
          </p:nvPr>
        </p:nvSpPr>
        <p:spPr>
          <a:xfrm>
            <a:off x="457200" y="533400"/>
            <a:ext cx="8229600" cy="1143000"/>
          </a:xfrm>
        </p:spPr>
        <p:txBody>
          <a:bodyPr/>
          <a:lstStyle/>
          <a:p>
            <a:pPr>
              <a:defRPr/>
            </a:pPr>
            <a:r>
              <a:rPr lang="en-US" dirty="0" smtClean="0"/>
              <a:t>So:  </a:t>
            </a:r>
            <a:endParaRPr lang="en-US" dirty="0"/>
          </a:p>
        </p:txBody>
      </p:sp>
      <p:pic>
        <p:nvPicPr>
          <p:cNvPr id="2050" name="Picture 2" descr="C:\Users\wgtroxe\AppData\Local\Microsoft\Windows\Temporary Internet Files\Content.IE5\P2YH9UDM\imag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971800"/>
            <a:ext cx="228600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69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rmAutofit fontScale="90000"/>
          </a:bodyPr>
          <a:lstStyle/>
          <a:p>
            <a:pPr>
              <a:defRPr/>
            </a:pPr>
            <a:r>
              <a:rPr lang="en-US" dirty="0" smtClean="0"/>
              <a:t>A Few Research Questions in Advising</a:t>
            </a:r>
            <a:endParaRPr lang="en-US" dirty="0"/>
          </a:p>
        </p:txBody>
      </p:sp>
      <p:sp>
        <p:nvSpPr>
          <p:cNvPr id="2" name="Content Placeholder 1"/>
          <p:cNvSpPr>
            <a:spLocks noGrp="1"/>
          </p:cNvSpPr>
          <p:nvPr>
            <p:ph idx="1"/>
          </p:nvPr>
        </p:nvSpPr>
        <p:spPr>
          <a:xfrm>
            <a:off x="457200" y="2057400"/>
            <a:ext cx="8229600" cy="3949700"/>
          </a:xfrm>
        </p:spPr>
        <p:txBody>
          <a:bodyPr/>
          <a:lstStyle/>
          <a:p>
            <a:r>
              <a:rPr lang="en-US" altLang="en-US" i="1" dirty="0"/>
              <a:t>How do </a:t>
            </a:r>
            <a:r>
              <a:rPr lang="en-US" altLang="en-US" i="1" u="sng" dirty="0" smtClean="0"/>
              <a:t>    ?    </a:t>
            </a:r>
            <a:r>
              <a:rPr lang="en-US" altLang="en-US" i="1" dirty="0" smtClean="0"/>
              <a:t> students </a:t>
            </a:r>
            <a:r>
              <a:rPr lang="en-US" altLang="en-US" i="1" dirty="0"/>
              <a:t>describe the importance of advising sessions on their academic success</a:t>
            </a:r>
            <a:r>
              <a:rPr lang="en-US" altLang="en-US" i="1" dirty="0" smtClean="0"/>
              <a:t>?</a:t>
            </a:r>
          </a:p>
          <a:p>
            <a:r>
              <a:rPr lang="en-US" altLang="en-US" i="1" dirty="0"/>
              <a:t>What are the perceptions of </a:t>
            </a:r>
            <a:r>
              <a:rPr lang="en-US" altLang="en-US" i="1" dirty="0" smtClean="0"/>
              <a:t>primary-role advisors </a:t>
            </a:r>
            <a:r>
              <a:rPr lang="en-US" altLang="en-US" i="1" dirty="0"/>
              <a:t>about the use of research in their day-to-day work</a:t>
            </a:r>
            <a:r>
              <a:rPr lang="en-US" altLang="en-US" i="1" dirty="0" smtClean="0"/>
              <a:t>?</a:t>
            </a:r>
          </a:p>
          <a:p>
            <a:r>
              <a:rPr lang="en-US" altLang="en-US" i="1" dirty="0"/>
              <a:t>How frequently/how often do first year </a:t>
            </a:r>
            <a:r>
              <a:rPr lang="en-US" altLang="en-US" i="1" dirty="0" smtClean="0"/>
              <a:t>students seek </a:t>
            </a:r>
            <a:r>
              <a:rPr lang="en-US" altLang="en-US" i="1" dirty="0"/>
              <a:t>assistance from academic advisors on their own initiative?</a:t>
            </a:r>
            <a:endParaRPr lang="en-US" altLang="en-US" dirty="0"/>
          </a:p>
          <a:p>
            <a:endParaRPr lang="en-US" altLang="en-US" i="1" dirty="0"/>
          </a:p>
          <a:p>
            <a:endParaRPr lang="en-US" altLang="en-US" i="1" dirty="0"/>
          </a:p>
          <a:p>
            <a:endParaRPr lang="en-US" dirty="0"/>
          </a:p>
        </p:txBody>
      </p:sp>
    </p:spTree>
    <p:extLst>
      <p:ext uri="{BB962C8B-B14F-4D97-AF65-F5344CB8AC3E}">
        <p14:creationId xmlns:p14="http://schemas.microsoft.com/office/powerpoint/2010/main" val="26366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457200" y="1481138"/>
            <a:ext cx="8229600" cy="4767262"/>
          </a:xfrm>
        </p:spPr>
        <p:txBody>
          <a:bodyPr/>
          <a:lstStyle/>
          <a:p>
            <a:r>
              <a:rPr lang="en-US" altLang="en-US" i="1" dirty="0" smtClean="0"/>
              <a:t>Is </a:t>
            </a:r>
            <a:r>
              <a:rPr lang="en-US" altLang="en-US" i="1" dirty="0" smtClean="0"/>
              <a:t>there a relationship between </a:t>
            </a:r>
            <a:r>
              <a:rPr lang="en-US" altLang="en-US" i="1" u="sng" dirty="0" smtClean="0"/>
              <a:t>self-regulated learning-strategy levels </a:t>
            </a:r>
            <a:r>
              <a:rPr lang="en-US" altLang="en-US" i="1" dirty="0" smtClean="0"/>
              <a:t>and </a:t>
            </a:r>
            <a:r>
              <a:rPr lang="en-US" altLang="en-US" i="1" u="sng" dirty="0" smtClean="0"/>
              <a:t>self-efficacy </a:t>
            </a:r>
            <a:r>
              <a:rPr lang="en-US" altLang="en-US" i="1" dirty="0"/>
              <a:t>i</a:t>
            </a:r>
            <a:r>
              <a:rPr lang="en-US" altLang="en-US" i="1" dirty="0" smtClean="0"/>
              <a:t>n </a:t>
            </a:r>
            <a:r>
              <a:rPr lang="en-US" altLang="en-US" i="1" u="sng" dirty="0" smtClean="0"/>
              <a:t>academic </a:t>
            </a:r>
            <a:r>
              <a:rPr lang="en-US" altLang="en-US" i="1" u="sng" dirty="0" smtClean="0"/>
              <a:t>planning</a:t>
            </a:r>
            <a:r>
              <a:rPr lang="en-US" altLang="en-US" i="1" dirty="0" smtClean="0"/>
              <a:t>? </a:t>
            </a:r>
            <a:r>
              <a:rPr lang="en-US" altLang="en-US" sz="1800" i="1" dirty="0" smtClean="0"/>
              <a:t>(</a:t>
            </a:r>
            <a:r>
              <a:rPr lang="en-US" altLang="en-US" sz="1800" i="1" dirty="0" err="1" smtClean="0"/>
              <a:t>Erlich</a:t>
            </a:r>
            <a:r>
              <a:rPr lang="en-US" altLang="en-US" sz="1800" i="1" dirty="0" smtClean="0"/>
              <a:t> </a:t>
            </a:r>
            <a:r>
              <a:rPr lang="en-US" altLang="en-US" sz="1800" i="1" dirty="0" smtClean="0"/>
              <a:t>&amp; </a:t>
            </a:r>
            <a:r>
              <a:rPr lang="en-US" altLang="en-US" sz="1800" i="1" dirty="0" smtClean="0"/>
              <a:t>Russ-Eft, 2013)</a:t>
            </a:r>
            <a:endParaRPr lang="en-US" altLang="en-US" sz="1800" i="1" dirty="0" smtClean="0"/>
          </a:p>
          <a:p>
            <a:endParaRPr lang="en-US" altLang="en-US" dirty="0" smtClean="0"/>
          </a:p>
          <a:p>
            <a:r>
              <a:rPr lang="en-US" altLang="en-US" i="1" dirty="0"/>
              <a:t>What is the difference between f</a:t>
            </a:r>
            <a:r>
              <a:rPr lang="en-US" altLang="en-US" i="1" u="sng" dirty="0"/>
              <a:t>irst-generation students</a:t>
            </a:r>
            <a:r>
              <a:rPr lang="en-US" altLang="en-US" i="1" dirty="0"/>
              <a:t> and </a:t>
            </a:r>
            <a:r>
              <a:rPr lang="en-US" altLang="en-US" i="1" u="sng" dirty="0"/>
              <a:t>traditional (continuing-generation) college students</a:t>
            </a:r>
            <a:r>
              <a:rPr lang="en-US" altLang="en-US" i="1" dirty="0"/>
              <a:t> with regard to their </a:t>
            </a:r>
            <a:r>
              <a:rPr lang="en-US" altLang="en-US" i="1" u="sng" dirty="0"/>
              <a:t>understanding of faculty expectations</a:t>
            </a:r>
            <a:r>
              <a:rPr lang="en-US" altLang="en-US" i="1" dirty="0"/>
              <a:t>? </a:t>
            </a:r>
            <a:r>
              <a:rPr lang="en-US" altLang="en-US" sz="1800" i="1" dirty="0"/>
              <a:t>(Collier &amp; Morgan, 2004)</a:t>
            </a:r>
            <a:endParaRPr lang="en-US" altLang="en-US" sz="1800" dirty="0"/>
          </a:p>
          <a:p>
            <a:pPr>
              <a:buFont typeface="Wingdings 3" pitchFamily="18" charset="2"/>
              <a:buNone/>
            </a:pPr>
            <a:endParaRPr lang="en-US" altLang="en-US" dirty="0" smtClean="0"/>
          </a:p>
        </p:txBody>
      </p:sp>
      <p:sp>
        <p:nvSpPr>
          <p:cNvPr id="3" name="Title 2"/>
          <p:cNvSpPr>
            <a:spLocks noGrp="1"/>
          </p:cNvSpPr>
          <p:nvPr>
            <p:ph type="title"/>
          </p:nvPr>
        </p:nvSpPr>
        <p:spPr>
          <a:xfrm>
            <a:off x="76200" y="761999"/>
            <a:ext cx="8915400" cy="656167"/>
          </a:xfrm>
        </p:spPr>
        <p:txBody>
          <a:bodyPr>
            <a:normAutofit fontScale="90000"/>
          </a:bodyPr>
          <a:lstStyle/>
          <a:p>
            <a:pPr>
              <a:defRPr/>
            </a:pPr>
            <a:r>
              <a:rPr lang="en-US" dirty="0" smtClean="0"/>
              <a:t>A few more…</a:t>
            </a:r>
            <a:endParaRPr lang="en-US" dirty="0"/>
          </a:p>
        </p:txBody>
      </p:sp>
    </p:spTree>
    <p:extLst>
      <p:ext uri="{BB962C8B-B14F-4D97-AF65-F5344CB8AC3E}">
        <p14:creationId xmlns:p14="http://schemas.microsoft.com/office/powerpoint/2010/main" val="24915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1481138"/>
            <a:ext cx="8229600" cy="4691062"/>
          </a:xfrm>
        </p:spPr>
        <p:txBody>
          <a:bodyPr/>
          <a:lstStyle/>
          <a:p>
            <a:pPr lvl="0"/>
            <a:r>
              <a:rPr lang="en-US" sz="2800" dirty="0"/>
              <a:t>How does sense of belonging affect a student’s </a:t>
            </a:r>
            <a:r>
              <a:rPr lang="en-US" sz="2800" dirty="0" smtClean="0"/>
              <a:t>perspective and success </a:t>
            </a:r>
            <a:r>
              <a:rPr lang="en-US" sz="2800" dirty="0"/>
              <a:t>in a pre-professional major?</a:t>
            </a:r>
          </a:p>
          <a:p>
            <a:r>
              <a:rPr lang="en-US" sz="2800" dirty="0" smtClean="0"/>
              <a:t>How </a:t>
            </a:r>
            <a:r>
              <a:rPr lang="en-US" sz="2800" dirty="0"/>
              <a:t>can </a:t>
            </a:r>
            <a:r>
              <a:rPr lang="en-US" sz="2800" dirty="0" smtClean="0"/>
              <a:t>the elements of culture </a:t>
            </a:r>
            <a:r>
              <a:rPr lang="en-US" sz="2800" dirty="0"/>
              <a:t>shock theory be utilized to help </a:t>
            </a:r>
            <a:r>
              <a:rPr lang="en-US" sz="2800" dirty="0" smtClean="0"/>
              <a:t>the transition of </a:t>
            </a:r>
            <a:r>
              <a:rPr lang="en-US" sz="2800" dirty="0"/>
              <a:t>1</a:t>
            </a:r>
            <a:r>
              <a:rPr lang="en-US" sz="2800" baseline="30000" dirty="0"/>
              <a:t>st</a:t>
            </a:r>
            <a:r>
              <a:rPr lang="en-US" sz="2800" dirty="0"/>
              <a:t> semester </a:t>
            </a:r>
            <a:r>
              <a:rPr lang="en-US" sz="2800" dirty="0" smtClean="0"/>
              <a:t>freshmen from high school?</a:t>
            </a:r>
          </a:p>
          <a:p>
            <a:pPr lvl="0"/>
            <a:r>
              <a:rPr lang="en-US" sz="2800" dirty="0"/>
              <a:t>What are the connections </a:t>
            </a:r>
            <a:r>
              <a:rPr lang="en-US" sz="2800" dirty="0" smtClean="0"/>
              <a:t>within </a:t>
            </a:r>
            <a:r>
              <a:rPr lang="en-US" sz="2800" dirty="0"/>
              <a:t>a student’s story (i.e., plot, crisis, resolve) and the role of </a:t>
            </a:r>
            <a:r>
              <a:rPr lang="en-US" sz="2800" dirty="0" smtClean="0"/>
              <a:t>the primary-role advising relationship?</a:t>
            </a:r>
            <a:endParaRPr lang="en-US" sz="2800" dirty="0"/>
          </a:p>
          <a:p>
            <a:endParaRPr lang="en-US" sz="2800" dirty="0"/>
          </a:p>
          <a:p>
            <a:pPr lvl="0"/>
            <a:endParaRPr lang="en-US" sz="2800" dirty="0"/>
          </a:p>
          <a:p>
            <a:endParaRPr lang="en-US" altLang="en-US" dirty="0" smtClean="0"/>
          </a:p>
        </p:txBody>
      </p:sp>
      <p:sp>
        <p:nvSpPr>
          <p:cNvPr id="3" name="Title 2"/>
          <p:cNvSpPr>
            <a:spLocks noGrp="1"/>
          </p:cNvSpPr>
          <p:nvPr>
            <p:ph type="title"/>
          </p:nvPr>
        </p:nvSpPr>
        <p:spPr>
          <a:xfrm>
            <a:off x="457200" y="685799"/>
            <a:ext cx="8229600" cy="732367"/>
          </a:xfrm>
        </p:spPr>
        <p:txBody>
          <a:bodyPr/>
          <a:lstStyle/>
          <a:p>
            <a:pPr>
              <a:defRPr/>
            </a:pPr>
            <a:r>
              <a:rPr lang="en-US" dirty="0" smtClean="0"/>
              <a:t>If theoretical:</a:t>
            </a:r>
            <a:endParaRPr lang="en-US" dirty="0"/>
          </a:p>
        </p:txBody>
      </p:sp>
    </p:spTree>
    <p:extLst>
      <p:ext uri="{BB962C8B-B14F-4D97-AF65-F5344CB8AC3E}">
        <p14:creationId xmlns:p14="http://schemas.microsoft.com/office/powerpoint/2010/main" val="10888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884238"/>
          </a:xfrm>
        </p:spPr>
        <p:txBody>
          <a:bodyPr wrap="square" lIns="91440" tIns="45720" rIns="91440" bIns="45720" numCol="1" anchor="t" anchorCtr="0" compatLnSpc="1">
            <a:prstTxWarp prst="textNoShape">
              <a:avLst/>
            </a:prstTxWarp>
          </a:bodyPr>
          <a:lstStyle/>
          <a:p>
            <a:pPr algn="ctr" eaLnBrk="1" hangingPunct="1">
              <a:defRPr/>
            </a:pPr>
            <a:r>
              <a:rPr lang="en-US" altLang="en-US" sz="3600" dirty="0"/>
              <a:t>The </a:t>
            </a:r>
            <a:r>
              <a:rPr lang="en-US" altLang="en-US" sz="3600" i="1" dirty="0" smtClean="0"/>
              <a:t>impact </a:t>
            </a:r>
            <a:r>
              <a:rPr lang="en-US" altLang="en-US" sz="3600" dirty="0" smtClean="0"/>
              <a:t>of </a:t>
            </a:r>
            <a:r>
              <a:rPr lang="en-US" altLang="en-US" sz="3600" dirty="0"/>
              <a:t>advising on . . .</a:t>
            </a:r>
            <a:endParaRPr lang="en-US" sz="3600" dirty="0" smtClean="0"/>
          </a:p>
        </p:txBody>
      </p:sp>
      <p:sp>
        <p:nvSpPr>
          <p:cNvPr id="257027" name="Rectangle 3"/>
          <p:cNvSpPr>
            <a:spLocks noGrp="1" noChangeArrowheads="1"/>
          </p:cNvSpPr>
          <p:nvPr>
            <p:ph type="body" idx="1"/>
          </p:nvPr>
        </p:nvSpPr>
        <p:spPr>
          <a:xfrm>
            <a:off x="457200" y="1600201"/>
            <a:ext cx="7467600" cy="4038600"/>
          </a:xfrm>
        </p:spPr>
        <p:txBody>
          <a:bodyPr/>
          <a:lstStyle/>
          <a:p>
            <a:pPr lvl="0"/>
            <a:r>
              <a:rPr lang="en-US" sz="2800" dirty="0" smtClean="0"/>
              <a:t>How </a:t>
            </a:r>
            <a:r>
              <a:rPr lang="en-US" sz="2800" dirty="0"/>
              <a:t>would the university’s </a:t>
            </a:r>
            <a:r>
              <a:rPr lang="en-US" sz="2800" dirty="0" smtClean="0"/>
              <a:t>incentives or rewards </a:t>
            </a:r>
            <a:r>
              <a:rPr lang="en-US" sz="2800" dirty="0"/>
              <a:t>allocated to the advising front </a:t>
            </a:r>
            <a:r>
              <a:rPr lang="en-US" sz="2800" dirty="0" smtClean="0"/>
              <a:t>influence </a:t>
            </a:r>
            <a:r>
              <a:rPr lang="en-US" sz="2800" dirty="0"/>
              <a:t>the quality and effectiveness of the advising system</a:t>
            </a:r>
            <a:r>
              <a:rPr lang="en-US" sz="2800" dirty="0" smtClean="0"/>
              <a:t>?</a:t>
            </a:r>
          </a:p>
          <a:p>
            <a:pPr marL="109537" lvl="0" indent="0">
              <a:buNone/>
            </a:pPr>
            <a:endParaRPr lang="en-US" sz="2800" dirty="0" smtClean="0"/>
          </a:p>
          <a:p>
            <a:r>
              <a:rPr lang="en-US" sz="2800" dirty="0"/>
              <a:t>What factors influence students’ and </a:t>
            </a:r>
            <a:r>
              <a:rPr lang="en-US" sz="2800" dirty="0" smtClean="0"/>
              <a:t>faculty members’ </a:t>
            </a:r>
            <a:r>
              <a:rPr lang="en-US" sz="2800" dirty="0"/>
              <a:t>experiences of academic advising within a </a:t>
            </a:r>
            <a:r>
              <a:rPr lang="en-US" sz="2800" dirty="0" smtClean="0"/>
              <a:t>program?</a:t>
            </a:r>
            <a:endParaRPr lang="en-US" sz="2800" dirty="0"/>
          </a:p>
          <a:p>
            <a:pPr marL="109537" lvl="0" indent="0">
              <a:buNone/>
            </a:pPr>
            <a:endParaRPr lang="en-US" sz="2800" dirty="0"/>
          </a:p>
          <a:p>
            <a:pPr lvl="1" eaLnBrk="1" hangingPunct="1">
              <a:lnSpc>
                <a:spcPct val="90000"/>
              </a:lnSpc>
            </a:pPr>
            <a:endParaRPr lang="en-US" altLang="en-US" sz="2400" dirty="0" smtClean="0"/>
          </a:p>
        </p:txBody>
      </p:sp>
    </p:spTree>
    <p:extLst>
      <p:ext uri="{BB962C8B-B14F-4D97-AF65-F5344CB8AC3E}">
        <p14:creationId xmlns:p14="http://schemas.microsoft.com/office/powerpoint/2010/main" val="4113663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884238"/>
          </a:xfrm>
        </p:spPr>
        <p:txBody>
          <a:bodyPr wrap="square" lIns="91440" tIns="45720" rIns="91440" bIns="45720" numCol="1" anchor="t" anchorCtr="0" compatLnSpc="1">
            <a:prstTxWarp prst="textNoShape">
              <a:avLst/>
            </a:prstTxWarp>
          </a:bodyPr>
          <a:lstStyle/>
          <a:p>
            <a:pPr algn="ctr" eaLnBrk="1" hangingPunct="1">
              <a:defRPr/>
            </a:pPr>
            <a:r>
              <a:rPr lang="en-US" altLang="en-US" sz="3600" dirty="0"/>
              <a:t>The </a:t>
            </a:r>
            <a:r>
              <a:rPr lang="en-US" altLang="en-US" sz="3600" i="1" dirty="0" smtClean="0"/>
              <a:t>context </a:t>
            </a:r>
            <a:r>
              <a:rPr lang="en-US" altLang="en-US" sz="3600" dirty="0" smtClean="0"/>
              <a:t>of </a:t>
            </a:r>
            <a:r>
              <a:rPr lang="en-US" altLang="en-US" sz="3600" dirty="0"/>
              <a:t>advising on . . .</a:t>
            </a:r>
            <a:endParaRPr lang="en-US" sz="3600" dirty="0" smtClean="0"/>
          </a:p>
        </p:txBody>
      </p:sp>
      <p:sp>
        <p:nvSpPr>
          <p:cNvPr id="257027" name="Rectangle 3"/>
          <p:cNvSpPr>
            <a:spLocks noGrp="1" noChangeArrowheads="1"/>
          </p:cNvSpPr>
          <p:nvPr>
            <p:ph type="body" idx="1"/>
          </p:nvPr>
        </p:nvSpPr>
        <p:spPr>
          <a:xfrm>
            <a:off x="457200" y="1600200"/>
            <a:ext cx="7467600" cy="4873625"/>
          </a:xfrm>
        </p:spPr>
        <p:txBody>
          <a:bodyPr/>
          <a:lstStyle/>
          <a:p>
            <a:pPr lvl="0"/>
            <a:r>
              <a:rPr lang="en-US" sz="2800" dirty="0" smtClean="0"/>
              <a:t>How </a:t>
            </a:r>
            <a:r>
              <a:rPr lang="en-US" sz="2800" dirty="0"/>
              <a:t>could the university move towards a more “integrated” advising system that involves both faculty </a:t>
            </a:r>
            <a:r>
              <a:rPr lang="en-US" sz="2800" dirty="0" smtClean="0"/>
              <a:t>advisors</a:t>
            </a:r>
            <a:r>
              <a:rPr lang="en-US" sz="2800" dirty="0" smtClean="0"/>
              <a:t> </a:t>
            </a:r>
            <a:r>
              <a:rPr lang="en-US" sz="2800" dirty="0" smtClean="0"/>
              <a:t>and </a:t>
            </a:r>
            <a:r>
              <a:rPr lang="en-US" sz="2800" dirty="0" smtClean="0"/>
              <a:t>primary-role </a:t>
            </a:r>
            <a:r>
              <a:rPr lang="en-US" sz="2800" dirty="0"/>
              <a:t>advisors</a:t>
            </a:r>
            <a:r>
              <a:rPr lang="en-US" sz="2800" dirty="0" smtClean="0"/>
              <a:t>?</a:t>
            </a:r>
          </a:p>
          <a:p>
            <a:pPr marL="109537" lvl="0" indent="0">
              <a:buNone/>
            </a:pPr>
            <a:endParaRPr lang="en-US" sz="2800" dirty="0"/>
          </a:p>
          <a:p>
            <a:pPr eaLnBrk="1" hangingPunct="1">
              <a:lnSpc>
                <a:spcPct val="90000"/>
              </a:lnSpc>
            </a:pPr>
            <a:r>
              <a:rPr lang="en-US" sz="2800" dirty="0"/>
              <a:t>How do university leaders’ actions demonstrate their understanding and decision-making </a:t>
            </a:r>
            <a:r>
              <a:rPr lang="en-US" sz="2800" dirty="0" smtClean="0"/>
              <a:t>related </a:t>
            </a:r>
            <a:r>
              <a:rPr lang="en-US" sz="2800" dirty="0"/>
              <a:t>to </a:t>
            </a:r>
            <a:r>
              <a:rPr lang="en-US" sz="2800" dirty="0" smtClean="0"/>
              <a:t>the advising process and structure?</a:t>
            </a:r>
            <a:endParaRPr lang="en-US" altLang="en-US" sz="3200" dirty="0"/>
          </a:p>
          <a:p>
            <a:pPr marL="109537" indent="0" eaLnBrk="1" hangingPunct="1">
              <a:lnSpc>
                <a:spcPct val="90000"/>
              </a:lnSpc>
              <a:buNone/>
            </a:pPr>
            <a:endParaRPr lang="en-US" altLang="en-US" sz="2800" dirty="0" smtClean="0"/>
          </a:p>
          <a:p>
            <a:pPr lvl="1" eaLnBrk="1" hangingPunct="1">
              <a:lnSpc>
                <a:spcPct val="90000"/>
              </a:lnSpc>
            </a:pPr>
            <a:endParaRPr lang="en-US" altLang="en-US" sz="2400" dirty="0" smtClean="0"/>
          </a:p>
        </p:txBody>
      </p:sp>
    </p:spTree>
    <p:extLst>
      <p:ext uri="{BB962C8B-B14F-4D97-AF65-F5344CB8AC3E}">
        <p14:creationId xmlns:p14="http://schemas.microsoft.com/office/powerpoint/2010/main" val="2243545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wrap="square" lIns="91440" tIns="45720" rIns="91440" bIns="45720" numCol="1" anchor="t" anchorCtr="0" compatLnSpc="1">
            <a:prstTxWarp prst="textNoShape">
              <a:avLst/>
            </a:prstTxWarp>
            <a:normAutofit fontScale="90000"/>
          </a:bodyPr>
          <a:lstStyle/>
          <a:p>
            <a:pPr algn="ctr" eaLnBrk="1" hangingPunct="1">
              <a:defRPr/>
            </a:pPr>
            <a:r>
              <a:rPr lang="en-US" altLang="en-US" sz="3600" dirty="0"/>
              <a:t>The </a:t>
            </a:r>
            <a:r>
              <a:rPr lang="en-US" altLang="en-US" sz="3600" i="1" dirty="0" smtClean="0"/>
              <a:t>theoretical basis </a:t>
            </a:r>
            <a:r>
              <a:rPr lang="en-US" altLang="en-US" sz="3600" dirty="0" smtClean="0"/>
              <a:t>of </a:t>
            </a:r>
            <a:r>
              <a:rPr lang="en-US" altLang="en-US" sz="3600" dirty="0"/>
              <a:t>advising </a:t>
            </a:r>
            <a:r>
              <a:rPr lang="en-US" altLang="en-US" sz="3600" dirty="0" smtClean="0"/>
              <a:t>development and practice </a:t>
            </a:r>
            <a:r>
              <a:rPr lang="en-US" altLang="en-US" sz="3600" dirty="0"/>
              <a:t>. . .</a:t>
            </a:r>
            <a:endParaRPr lang="en-US" sz="3600" dirty="0" smtClean="0"/>
          </a:p>
        </p:txBody>
      </p:sp>
      <p:sp>
        <p:nvSpPr>
          <p:cNvPr id="257027" name="Rectangle 3"/>
          <p:cNvSpPr>
            <a:spLocks noGrp="1" noChangeArrowheads="1"/>
          </p:cNvSpPr>
          <p:nvPr>
            <p:ph type="body" idx="1"/>
          </p:nvPr>
        </p:nvSpPr>
        <p:spPr>
          <a:xfrm>
            <a:off x="457200" y="1600200"/>
            <a:ext cx="8077200" cy="4873625"/>
          </a:xfrm>
        </p:spPr>
        <p:txBody>
          <a:bodyPr/>
          <a:lstStyle/>
          <a:p>
            <a:pPr lvl="0"/>
            <a:r>
              <a:rPr lang="en-US" sz="2800" dirty="0"/>
              <a:t>How can the university’s mission be effectively integrated into its undergraduate advising system</a:t>
            </a:r>
            <a:r>
              <a:rPr lang="en-US" sz="2800" dirty="0" smtClean="0"/>
              <a:t>?</a:t>
            </a:r>
          </a:p>
          <a:p>
            <a:pPr lvl="0"/>
            <a:endParaRPr lang="en-US" sz="2800" dirty="0"/>
          </a:p>
          <a:p>
            <a:r>
              <a:rPr lang="en-US" sz="2800" dirty="0"/>
              <a:t>Why do some students demonstrate a lack of academic self-awareness?</a:t>
            </a:r>
          </a:p>
          <a:p>
            <a:pPr marL="109537" lvl="0" indent="0">
              <a:buNone/>
            </a:pPr>
            <a:endParaRPr lang="en-US" sz="2800" dirty="0"/>
          </a:p>
          <a:p>
            <a:pPr marL="260350" indent="0" eaLnBrk="1" hangingPunct="1">
              <a:lnSpc>
                <a:spcPct val="90000"/>
              </a:lnSpc>
              <a:buNone/>
            </a:pPr>
            <a:r>
              <a:rPr lang="en-US" altLang="en-US" sz="3200" dirty="0" smtClean="0"/>
              <a:t>  </a:t>
            </a:r>
            <a:endParaRPr lang="en-US" altLang="en-US" sz="2800" dirty="0" smtClean="0"/>
          </a:p>
          <a:p>
            <a:pPr lvl="1" eaLnBrk="1" hangingPunct="1">
              <a:lnSpc>
                <a:spcPct val="90000"/>
              </a:lnSpc>
            </a:pPr>
            <a:endParaRPr lang="en-US" altLang="en-US" sz="2400" dirty="0" smtClean="0"/>
          </a:p>
        </p:txBody>
      </p:sp>
    </p:spTree>
    <p:extLst>
      <p:ext uri="{BB962C8B-B14F-4D97-AF65-F5344CB8AC3E}">
        <p14:creationId xmlns:p14="http://schemas.microsoft.com/office/powerpoint/2010/main" val="1800025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56167"/>
          </a:xfrm>
        </p:spPr>
        <p:txBody>
          <a:bodyPr>
            <a:normAutofit fontScale="90000"/>
          </a:bodyPr>
          <a:lstStyle/>
          <a:p>
            <a:r>
              <a:rPr lang="en-US" dirty="0" smtClean="0"/>
              <a:t>Now, back to work…</a:t>
            </a:r>
            <a:endParaRPr lang="en-US" dirty="0"/>
          </a:p>
        </p:txBody>
      </p:sp>
      <p:pic>
        <p:nvPicPr>
          <p:cNvPr id="4" name="Content Placeholder 3" descr="Sometimes we need others to help us put our pieces togethe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434431"/>
            <a:ext cx="3810000" cy="2857500"/>
          </a:xfrm>
        </p:spPr>
      </p:pic>
    </p:spTree>
    <p:extLst>
      <p:ext uri="{BB962C8B-B14F-4D97-AF65-F5344CB8AC3E}">
        <p14:creationId xmlns:p14="http://schemas.microsoft.com/office/powerpoint/2010/main" val="9094342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1600200"/>
            <a:ext cx="8229600" cy="4406900"/>
          </a:xfrm>
        </p:spPr>
        <p:txBody>
          <a:bodyPr/>
          <a:lstStyle/>
          <a:p>
            <a:pPr marL="339725" lvl="2"/>
            <a:r>
              <a:rPr lang="en-US" dirty="0"/>
              <a:t>Divide up the work, address the categories, and construct one critical question per </a:t>
            </a:r>
            <a:r>
              <a:rPr lang="en-US" dirty="0" smtClean="0"/>
              <a:t>sheet for the each area</a:t>
            </a:r>
          </a:p>
          <a:p>
            <a:pPr marL="111125" lvl="2" indent="0">
              <a:buNone/>
            </a:pPr>
            <a:endParaRPr lang="en-US" dirty="0" smtClean="0"/>
          </a:p>
          <a:p>
            <a:pPr marL="339725" lvl="2"/>
            <a:r>
              <a:rPr lang="en-US" dirty="0" smtClean="0"/>
              <a:t>Each </a:t>
            </a:r>
            <a:r>
              <a:rPr lang="en-US" dirty="0"/>
              <a:t>person in the group writes down one idea, and then passes the piece of </a:t>
            </a:r>
            <a:r>
              <a:rPr lang="en-US" dirty="0" smtClean="0"/>
              <a:t>paper . . . </a:t>
            </a:r>
          </a:p>
          <a:p>
            <a:pPr marL="111125" lvl="2" indent="0">
              <a:buNone/>
            </a:pPr>
            <a:endParaRPr lang="en-US" dirty="0" smtClean="0"/>
          </a:p>
          <a:p>
            <a:pPr marL="339725" lvl="2"/>
            <a:r>
              <a:rPr lang="en-US" dirty="0" smtClean="0"/>
              <a:t>When </a:t>
            </a:r>
            <a:r>
              <a:rPr lang="en-US" dirty="0"/>
              <a:t>it gets back to you, write the final version at the bottom</a:t>
            </a:r>
            <a:r>
              <a:rPr lang="en-US" dirty="0" smtClean="0"/>
              <a:t>.</a:t>
            </a:r>
            <a:endParaRPr lang="en-US" dirty="0"/>
          </a:p>
          <a:p>
            <a:pPr marL="109537" indent="0">
              <a:buNone/>
            </a:pPr>
            <a:endParaRPr lang="en-US" altLang="en-US" dirty="0" smtClean="0"/>
          </a:p>
          <a:p>
            <a:pPr>
              <a:buFont typeface="Wingdings 3" pitchFamily="18" charset="2"/>
              <a:buNone/>
            </a:pPr>
            <a:endParaRPr lang="en-US" altLang="en-US" dirty="0" smtClean="0"/>
          </a:p>
          <a:p>
            <a:endParaRPr lang="en-US" altLang="en-US" dirty="0" smtClean="0"/>
          </a:p>
        </p:txBody>
      </p:sp>
      <p:sp>
        <p:nvSpPr>
          <p:cNvPr id="3" name="Title 2"/>
          <p:cNvSpPr>
            <a:spLocks noGrp="1"/>
          </p:cNvSpPr>
          <p:nvPr>
            <p:ph type="title"/>
          </p:nvPr>
        </p:nvSpPr>
        <p:spPr>
          <a:xfrm>
            <a:off x="457200" y="838199"/>
            <a:ext cx="8229600" cy="579967"/>
          </a:xfrm>
        </p:spPr>
        <p:txBody>
          <a:bodyPr>
            <a:noAutofit/>
          </a:bodyPr>
          <a:lstStyle/>
          <a:p>
            <a:pPr>
              <a:defRPr/>
            </a:pPr>
            <a:r>
              <a:rPr lang="en-US" sz="3600" dirty="0" smtClean="0"/>
              <a:t>Step 3: Articulating the Questions</a:t>
            </a:r>
            <a:endParaRPr lang="en-US" sz="3600" dirty="0"/>
          </a:p>
        </p:txBody>
      </p:sp>
    </p:spTree>
    <p:extLst>
      <p:ext uri="{BB962C8B-B14F-4D97-AF65-F5344CB8AC3E}">
        <p14:creationId xmlns:p14="http://schemas.microsoft.com/office/powerpoint/2010/main" val="289192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609600"/>
            <a:ext cx="7467600" cy="1143000"/>
          </a:xfrm>
        </p:spPr>
        <p:txBody>
          <a:bodyPr wrap="square" lIns="91440" tIns="45720" rIns="91440" bIns="45720" numCol="1" anchorCtr="0" compatLnSpc="1">
            <a:prstTxWarp prst="textNoShape">
              <a:avLst/>
            </a:prstTxWarp>
          </a:bodyPr>
          <a:lstStyle/>
          <a:p>
            <a:pPr algn="ctr" eaLnBrk="1" hangingPunct="1">
              <a:defRPr/>
            </a:pPr>
            <a:r>
              <a:rPr lang="en-US" sz="3600" dirty="0" smtClean="0"/>
              <a:t>BREAK TIME!</a:t>
            </a:r>
          </a:p>
        </p:txBody>
      </p:sp>
      <p:pic>
        <p:nvPicPr>
          <p:cNvPr id="45059" name="Picture 3" descr="C:\Users\wgtroxe\AppData\Local\Microsoft\Windows\Temporary Internet Files\Content.IE5\TIUT6J2A\MC9001128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286000"/>
            <a:ext cx="43434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80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History and </a:t>
            </a:r>
            <a:r>
              <a:rPr lang="en-US" dirty="0" smtClean="0"/>
              <a:t>Scope</a:t>
            </a:r>
            <a:endParaRPr lang="en-US" dirty="0"/>
          </a:p>
          <a:p>
            <a:pPr lvl="1"/>
            <a:r>
              <a:rPr lang="en-US" dirty="0"/>
              <a:t>NACADA evolved from the first </a:t>
            </a:r>
            <a:r>
              <a:rPr lang="en-US" dirty="0" smtClean="0"/>
              <a:t>“National </a:t>
            </a:r>
            <a:r>
              <a:rPr lang="en-US" dirty="0"/>
              <a:t>Conference on Academic </a:t>
            </a:r>
            <a:r>
              <a:rPr lang="en-US" dirty="0" smtClean="0"/>
              <a:t>Advising” </a:t>
            </a:r>
            <a:r>
              <a:rPr lang="en-US" dirty="0"/>
              <a:t>in 1977, </a:t>
            </a:r>
            <a:r>
              <a:rPr lang="en-US" dirty="0" smtClean="0"/>
              <a:t>and was </a:t>
            </a:r>
            <a:r>
              <a:rPr lang="en-US" dirty="0"/>
              <a:t>chartered in </a:t>
            </a:r>
            <a:r>
              <a:rPr lang="en-US" dirty="0" smtClean="0"/>
              <a:t>1979</a:t>
            </a:r>
          </a:p>
          <a:p>
            <a:pPr marL="392113" lvl="1" indent="0">
              <a:buNone/>
            </a:pPr>
            <a:endParaRPr lang="en-US" dirty="0" smtClean="0"/>
          </a:p>
          <a:p>
            <a:pPr lvl="1"/>
            <a:r>
              <a:rPr lang="en-US" dirty="0" smtClean="0"/>
              <a:t>Now </a:t>
            </a:r>
            <a:r>
              <a:rPr lang="en-US" dirty="0"/>
              <a:t>has </a:t>
            </a:r>
            <a:r>
              <a:rPr lang="en-US" dirty="0" smtClean="0"/>
              <a:t>just under 13,000 </a:t>
            </a:r>
            <a:r>
              <a:rPr lang="en-US" dirty="0"/>
              <a:t>members representing all 50 states, Puerto Rico, </a:t>
            </a:r>
            <a:r>
              <a:rPr lang="en-US" dirty="0" smtClean="0"/>
              <a:t>Canada, the United Kingdom, the Netherlands, </a:t>
            </a:r>
            <a:r>
              <a:rPr lang="en-US" dirty="0"/>
              <a:t>and several other </a:t>
            </a:r>
            <a:r>
              <a:rPr lang="en-US" dirty="0" smtClean="0"/>
              <a:t>countries (42, to be exact!) </a:t>
            </a:r>
          </a:p>
          <a:p>
            <a:pPr marL="392113" lvl="1" indent="0">
              <a:buNone/>
            </a:pPr>
            <a:endParaRPr lang="en-US" dirty="0" smtClean="0"/>
          </a:p>
          <a:p>
            <a:pPr lvl="1"/>
            <a:r>
              <a:rPr lang="en-US" dirty="0" smtClean="0"/>
              <a:t>Membership includes faculty advisors, primary-rol</a:t>
            </a:r>
            <a:r>
              <a:rPr lang="en-US" dirty="0" smtClean="0"/>
              <a:t>e advisors, and academic leaders</a:t>
            </a:r>
            <a:endParaRPr lang="en-US" dirty="0" smtClean="0"/>
          </a:p>
          <a:p>
            <a:pPr marL="392113" lvl="1" indent="0">
              <a:buNone/>
            </a:pPr>
            <a:endParaRPr lang="en-US" dirty="0"/>
          </a:p>
          <a:p>
            <a:endParaRPr lang="en-US" dirty="0" smtClean="0"/>
          </a:p>
          <a:p>
            <a:pPr marL="109537"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33400"/>
            <a:ext cx="8149261" cy="632006"/>
          </a:xfrm>
          <a:prstGeom prst="rect">
            <a:avLst/>
          </a:prstGeom>
        </p:spPr>
      </p:pic>
    </p:spTree>
    <p:extLst>
      <p:ext uri="{BB962C8B-B14F-4D97-AF65-F5344CB8AC3E}">
        <p14:creationId xmlns:p14="http://schemas.microsoft.com/office/powerpoint/2010/main" val="1273534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457200" y="1676400"/>
            <a:ext cx="8229600" cy="4330700"/>
          </a:xfrm>
        </p:spPr>
        <p:txBody>
          <a:bodyPr/>
          <a:lstStyle/>
          <a:p>
            <a:pPr marL="365125" lvl="1" indent="-255588" eaLnBrk="1" hangingPunct="1">
              <a:spcBef>
                <a:spcPts val="400"/>
              </a:spcBef>
              <a:buSzPct val="68000"/>
              <a:buFont typeface="Wingdings 3" pitchFamily="18" charset="2"/>
              <a:buChar char=""/>
            </a:pPr>
            <a:r>
              <a:rPr lang="en-US" sz="2800" dirty="0"/>
              <a:t>S</a:t>
            </a:r>
            <a:r>
              <a:rPr lang="en-US" sz="2800" dirty="0" smtClean="0"/>
              <a:t>hare </a:t>
            </a:r>
            <a:r>
              <a:rPr lang="en-US" sz="2800" dirty="0"/>
              <a:t>your table's critical questions for </a:t>
            </a:r>
            <a:r>
              <a:rPr lang="en-US" sz="2800" dirty="0" smtClean="0"/>
              <a:t>the </a:t>
            </a:r>
            <a:r>
              <a:rPr lang="en-US" sz="2800" b="1" i="1" dirty="0" smtClean="0"/>
              <a:t>each </a:t>
            </a:r>
            <a:r>
              <a:rPr lang="en-US" sz="2800" dirty="0" smtClean="0"/>
              <a:t>area </a:t>
            </a:r>
            <a:r>
              <a:rPr lang="en-US" sz="2800" dirty="0"/>
              <a:t>(take notes)</a:t>
            </a:r>
          </a:p>
          <a:p>
            <a:pPr eaLnBrk="1" hangingPunct="1"/>
            <a:endParaRPr lang="en-US" altLang="en-US" dirty="0" smtClean="0"/>
          </a:p>
        </p:txBody>
      </p:sp>
      <p:sp>
        <p:nvSpPr>
          <p:cNvPr id="3" name="Title 2"/>
          <p:cNvSpPr>
            <a:spLocks noGrp="1"/>
          </p:cNvSpPr>
          <p:nvPr>
            <p:ph type="title"/>
          </p:nvPr>
        </p:nvSpPr>
        <p:spPr>
          <a:xfrm>
            <a:off x="457200" y="761999"/>
            <a:ext cx="8229600" cy="656167"/>
          </a:xfrm>
        </p:spPr>
        <p:txBody>
          <a:bodyPr>
            <a:normAutofit fontScale="90000"/>
          </a:bodyPr>
          <a:lstStyle/>
          <a:p>
            <a:pPr algn="ctr" eaLnBrk="1" fontAlgn="auto" hangingPunct="1">
              <a:spcAft>
                <a:spcPts val="0"/>
              </a:spcAft>
              <a:defRPr/>
            </a:pPr>
            <a:r>
              <a:rPr lang="en-US" dirty="0" smtClean="0"/>
              <a:t>Step 4: “Critical Friends”</a:t>
            </a:r>
            <a:endParaRPr lang="en-US" dirty="0"/>
          </a:p>
        </p:txBody>
      </p:sp>
      <p:pic>
        <p:nvPicPr>
          <p:cNvPr id="2050" name="Picture 2" descr="C:\Users\wgtroxe\AppData\Local\Microsoft\Windows\Temporary Internet Files\Content.IE5\P0R7OEBN\MC9002972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900" y="30099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39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riginal_sharing-knowledge.jpg?128563964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19200"/>
            <a:ext cx="8128000" cy="4457700"/>
          </a:xfrm>
        </p:spPr>
      </p:pic>
    </p:spTree>
    <p:extLst>
      <p:ext uri="{BB962C8B-B14F-4D97-AF65-F5344CB8AC3E}">
        <p14:creationId xmlns:p14="http://schemas.microsoft.com/office/powerpoint/2010/main" val="3295442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9"/>
            <a:ext cx="8229600" cy="656167"/>
          </a:xfrm>
        </p:spPr>
        <p:txBody>
          <a:bodyPr>
            <a:normAutofit/>
          </a:bodyPr>
          <a:lstStyle/>
          <a:p>
            <a:r>
              <a:rPr lang="en-US" sz="3600" dirty="0" smtClean="0"/>
              <a:t>Framework of Research Involvement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0780835"/>
              </p:ext>
            </p:extLst>
          </p:nvPr>
        </p:nvGraphicFramePr>
        <p:xfrm>
          <a:off x="990600" y="1676400"/>
          <a:ext cx="731520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47800" y="5943600"/>
            <a:ext cx="3304110" cy="215444"/>
          </a:xfrm>
          <a:prstGeom prst="rect">
            <a:avLst/>
          </a:prstGeom>
          <a:noFill/>
        </p:spPr>
        <p:txBody>
          <a:bodyPr wrap="none" rtlCol="0">
            <a:spAutoFit/>
          </a:bodyPr>
          <a:lstStyle/>
          <a:p>
            <a:r>
              <a:rPr lang="en-US" sz="800" dirty="0" smtClean="0"/>
              <a:t>Source: Wylie-</a:t>
            </a:r>
            <a:r>
              <a:rPr lang="en-US" sz="800" dirty="0" err="1" smtClean="0"/>
              <a:t>Rossett</a:t>
            </a:r>
            <a:r>
              <a:rPr lang="en-US" sz="800" dirty="0" smtClean="0"/>
              <a:t>, J., et al. (1990) as cited in Whelan, K. (2013)</a:t>
            </a:r>
            <a:endParaRPr lang="en-US" sz="800" dirty="0"/>
          </a:p>
        </p:txBody>
      </p:sp>
    </p:spTree>
    <p:extLst>
      <p:ext uri="{BB962C8B-B14F-4D97-AF65-F5344CB8AC3E}">
        <p14:creationId xmlns:p14="http://schemas.microsoft.com/office/powerpoint/2010/main" val="3303660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457200" y="685799"/>
            <a:ext cx="8229600" cy="5334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defRPr/>
            </a:pPr>
            <a:r>
              <a:rPr lang="en-US" sz="3600" dirty="0" smtClean="0"/>
              <a:t>Closing Conversations</a:t>
            </a:r>
          </a:p>
        </p:txBody>
      </p:sp>
      <p:sp>
        <p:nvSpPr>
          <p:cNvPr id="86019" name="Rectangle 3"/>
          <p:cNvSpPr>
            <a:spLocks noGrp="1" noChangeArrowheads="1"/>
          </p:cNvSpPr>
          <p:nvPr>
            <p:ph type="body" idx="4294967295"/>
          </p:nvPr>
        </p:nvSpPr>
        <p:spPr>
          <a:xfrm>
            <a:off x="304800" y="1219200"/>
            <a:ext cx="8382000" cy="4873625"/>
          </a:xfrm>
        </p:spPr>
        <p:txBody>
          <a:bodyPr/>
          <a:lstStyle/>
          <a:p>
            <a:r>
              <a:rPr lang="en-US" sz="2800" dirty="0" smtClean="0"/>
              <a:t>What </a:t>
            </a:r>
            <a:r>
              <a:rPr lang="en-US" sz="2800" dirty="0"/>
              <a:t>“outliers” still need to be </a:t>
            </a:r>
            <a:r>
              <a:rPr lang="en-US" sz="2800" dirty="0" smtClean="0"/>
              <a:t>addressed?</a:t>
            </a:r>
          </a:p>
          <a:p>
            <a:pPr marL="109537" indent="0">
              <a:buNone/>
            </a:pPr>
            <a:endParaRPr lang="en-US" sz="2800" dirty="0" smtClean="0"/>
          </a:p>
          <a:p>
            <a:r>
              <a:rPr lang="en-US" sz="2800" dirty="0" smtClean="0"/>
              <a:t>How </a:t>
            </a:r>
            <a:r>
              <a:rPr lang="en-US" sz="2800" dirty="0"/>
              <a:t>might the NACADA research agenda be revised to be more </a:t>
            </a:r>
            <a:r>
              <a:rPr lang="en-US" sz="2800" dirty="0" smtClean="0"/>
              <a:t>inclusive and expansive?</a:t>
            </a:r>
          </a:p>
          <a:p>
            <a:pPr marL="0" indent="0">
              <a:buNone/>
            </a:pPr>
            <a:endParaRPr lang="en-US" sz="2800" dirty="0" smtClean="0"/>
          </a:p>
          <a:p>
            <a:r>
              <a:rPr lang="en-US" sz="2800" dirty="0" smtClean="0"/>
              <a:t>How might your faculty and primary-role advisors be involved with this area of scholarship?</a:t>
            </a:r>
            <a:endParaRPr lang="en-US" sz="2800" dirty="0" smtClean="0"/>
          </a:p>
          <a:p>
            <a:pPr marL="0" indent="0">
              <a:buNone/>
            </a:pPr>
            <a:endParaRPr lang="en-US" sz="2800" dirty="0" smtClean="0"/>
          </a:p>
        </p:txBody>
      </p:sp>
    </p:spTree>
    <p:extLst>
      <p:ext uri="{BB962C8B-B14F-4D97-AF65-F5344CB8AC3E}">
        <p14:creationId xmlns:p14="http://schemas.microsoft.com/office/powerpoint/2010/main" val="1496594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457200" y="685799"/>
            <a:ext cx="8229600" cy="7323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defRPr/>
            </a:pPr>
            <a:r>
              <a:rPr lang="en-US" sz="3600" dirty="0" smtClean="0"/>
              <a:t>Next steps . . .</a:t>
            </a:r>
          </a:p>
        </p:txBody>
      </p:sp>
      <p:sp>
        <p:nvSpPr>
          <p:cNvPr id="86019" name="Rectangle 3"/>
          <p:cNvSpPr>
            <a:spLocks noGrp="1" noChangeArrowheads="1"/>
          </p:cNvSpPr>
          <p:nvPr>
            <p:ph type="body" idx="4294967295"/>
          </p:nvPr>
        </p:nvSpPr>
        <p:spPr>
          <a:xfrm>
            <a:off x="304800" y="1600201"/>
            <a:ext cx="8382000" cy="4267200"/>
          </a:xfrm>
        </p:spPr>
        <p:txBody>
          <a:bodyPr/>
          <a:lstStyle/>
          <a:p>
            <a:r>
              <a:rPr lang="en-US" sz="3000" dirty="0" smtClean="0"/>
              <a:t>I’ll compile your critical questions and send them out</a:t>
            </a:r>
          </a:p>
          <a:p>
            <a:r>
              <a:rPr lang="en-US" sz="3000" dirty="0" smtClean="0"/>
              <a:t>We’ll have some follow-up session this Spring and Summer for those interested, which will also include ideas for collaboration to move these questions forward</a:t>
            </a:r>
          </a:p>
        </p:txBody>
      </p:sp>
      <p:pic>
        <p:nvPicPr>
          <p:cNvPr id="2" name="Picture 1" descr="Poster Created by Krissy Venosdale http://www.venspired.c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4648200"/>
            <a:ext cx="1683960" cy="1752600"/>
          </a:xfrm>
          <a:prstGeom prst="rect">
            <a:avLst/>
          </a:prstGeom>
        </p:spPr>
      </p:pic>
    </p:spTree>
    <p:extLst>
      <p:ext uri="{BB962C8B-B14F-4D97-AF65-F5344CB8AC3E}">
        <p14:creationId xmlns:p14="http://schemas.microsoft.com/office/powerpoint/2010/main" val="201192657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457200" y="609599"/>
            <a:ext cx="8229600" cy="8085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defRPr/>
            </a:pPr>
            <a:r>
              <a:rPr lang="en-US" sz="3600" dirty="0" smtClean="0"/>
              <a:t>Final comments and questions?</a:t>
            </a:r>
          </a:p>
        </p:txBody>
      </p:sp>
      <p:sp>
        <p:nvSpPr>
          <p:cNvPr id="86019" name="Rectangle 3"/>
          <p:cNvSpPr>
            <a:spLocks noGrp="1" noChangeArrowheads="1"/>
          </p:cNvSpPr>
          <p:nvPr>
            <p:ph type="body" idx="4294967295"/>
          </p:nvPr>
        </p:nvSpPr>
        <p:spPr>
          <a:xfrm>
            <a:off x="304800" y="1600200"/>
            <a:ext cx="8382000" cy="4873625"/>
          </a:xfrm>
        </p:spPr>
        <p:txBody>
          <a:bodyPr/>
          <a:lstStyle/>
          <a:p>
            <a:pPr marL="392113" lvl="1" indent="0">
              <a:buNone/>
            </a:pPr>
            <a:endParaRPr lang="en-US" sz="2400" dirty="0"/>
          </a:p>
        </p:txBody>
      </p:sp>
      <p:pic>
        <p:nvPicPr>
          <p:cNvPr id="4098" name="Picture 2" descr="C:\Users\wgtroxe\AppData\Local\Microsoft\Windows\Temporary Internet Files\Content.IE5\9SXAQDK2\3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2133600"/>
            <a:ext cx="34480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62071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gtroxe\AppData\Local\Microsoft\Windows\Temporary Internet Files\Content.IE5\28LPEJVW\thankyoulanguage-main_fu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790142" cy="44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5623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533400" y="2119257"/>
            <a:ext cx="8077200" cy="3603812"/>
          </a:xfrm>
        </p:spPr>
        <p:txBody>
          <a:bodyPr>
            <a:normAutofit/>
          </a:bodyPr>
          <a:lstStyle/>
          <a:p>
            <a:r>
              <a:rPr lang="en-US" sz="1600" dirty="0" smtClean="0"/>
              <a:t>Johnson, D. W. &amp; Johnson, R. T. (1989). An educational psychology success story: Social interdependence and cooperative learning teams. </a:t>
            </a:r>
            <a:r>
              <a:rPr lang="en-US" sz="1600" i="1" dirty="0" smtClean="0"/>
              <a:t>Educational Researcher, 38</a:t>
            </a:r>
            <a:r>
              <a:rPr lang="en-US" sz="1600" dirty="0" smtClean="0"/>
              <a:t>(5)</a:t>
            </a:r>
            <a:r>
              <a:rPr lang="en-US" sz="1600" i="1" dirty="0" smtClean="0"/>
              <a:t>, 365-379.</a:t>
            </a:r>
            <a:endParaRPr lang="en-US" sz="1600" dirty="0" smtClean="0"/>
          </a:p>
          <a:p>
            <a:r>
              <a:rPr lang="en-US" sz="1600" dirty="0" smtClean="0"/>
              <a:t>Whelan, K., Copeland, E., </a:t>
            </a:r>
            <a:r>
              <a:rPr lang="en-US" sz="1600" dirty="0" err="1" smtClean="0"/>
              <a:t>Oladitan</a:t>
            </a:r>
            <a:r>
              <a:rPr lang="en-US" sz="1600" dirty="0" smtClean="0"/>
              <a:t>, L., Murrells, T., &amp; Gandy, J. (2013). Development and validation of a questionnaire to measure research involvement among registered dieticians. </a:t>
            </a:r>
            <a:r>
              <a:rPr lang="en-US" sz="1600" i="1" dirty="0" smtClean="0"/>
              <a:t>Journal of the Academy of Nutrition and Dietetics, 113</a:t>
            </a:r>
            <a:r>
              <a:rPr lang="en-US" sz="1600" dirty="0" smtClean="0"/>
              <a:t>(4), 563-568.</a:t>
            </a:r>
          </a:p>
          <a:p>
            <a:r>
              <a:rPr lang="en-US" sz="1600" dirty="0" smtClean="0"/>
              <a:t>Wylie-</a:t>
            </a:r>
            <a:r>
              <a:rPr lang="en-US" sz="1600" dirty="0" err="1" smtClean="0"/>
              <a:t>Rosett</a:t>
            </a:r>
            <a:r>
              <a:rPr lang="en-US" sz="1600" dirty="0" smtClean="0"/>
              <a:t>, J., Wheeler, M., Krueger, K., et al. (1990). Opportunities for research-oriented dieticians. </a:t>
            </a:r>
            <a:r>
              <a:rPr lang="en-US" sz="1600" i="1" dirty="0" smtClean="0"/>
              <a:t>Journal of the American Dietetics Association, 90</a:t>
            </a:r>
            <a:r>
              <a:rPr lang="en-US" sz="1600" dirty="0" smtClean="0"/>
              <a:t>(11), 1531-1534.</a:t>
            </a:r>
            <a:endParaRPr lang="en-US" sz="1600" dirty="0"/>
          </a:p>
        </p:txBody>
      </p:sp>
    </p:spTree>
    <p:extLst>
      <p:ext uri="{BB962C8B-B14F-4D97-AF65-F5344CB8AC3E}">
        <p14:creationId xmlns:p14="http://schemas.microsoft.com/office/powerpoint/2010/main" val="3330650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6819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NACADA Vision</a:t>
            </a:r>
            <a:endParaRPr lang="en-US" dirty="0"/>
          </a:p>
          <a:p>
            <a:pPr lvl="1"/>
            <a:r>
              <a:rPr lang="en-US" dirty="0"/>
              <a:t>Recognizing that effective academic advising is at the core of student success, NACADA aspires to be the premier global association for the development and dissemination of innovative theory, research, and practice of academic advising in higher education.</a:t>
            </a:r>
          </a:p>
          <a:p>
            <a:r>
              <a:rPr lang="en-US" b="1" dirty="0"/>
              <a:t>NACADA Mission</a:t>
            </a:r>
            <a:endParaRPr lang="en-US" dirty="0"/>
          </a:p>
          <a:p>
            <a:pPr lvl="1"/>
            <a:r>
              <a:rPr lang="en-US" dirty="0"/>
              <a:t>NACADA promotes student success by advancing the field of academic advising globally. We provide opportunities for professional development, networking, and leadership for our diverse membership.</a:t>
            </a:r>
          </a:p>
          <a:p>
            <a:pPr marL="109537"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33400"/>
            <a:ext cx="8149261" cy="632006"/>
          </a:xfrm>
          <a:prstGeom prst="rect">
            <a:avLst/>
          </a:prstGeom>
        </p:spPr>
      </p:pic>
    </p:spTree>
    <p:extLst>
      <p:ext uri="{BB962C8B-B14F-4D97-AF65-F5344CB8AC3E}">
        <p14:creationId xmlns:p14="http://schemas.microsoft.com/office/powerpoint/2010/main" val="358717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wrap="square" lIns="91440" tIns="45720" rIns="91440" bIns="45720" numCol="1" anchor="t" anchorCtr="0" compatLnSpc="1">
            <a:prstTxWarp prst="textNoShape">
              <a:avLst/>
            </a:prstTxWarp>
          </a:bodyPr>
          <a:lstStyle/>
          <a:p>
            <a:pPr algn="ctr" eaLnBrk="1" hangingPunct="1">
              <a:defRPr/>
            </a:pPr>
            <a:r>
              <a:rPr lang="en-US" sz="3600" dirty="0" smtClean="0"/>
              <a:t>NACADA’S Strategic Goals</a:t>
            </a:r>
          </a:p>
        </p:txBody>
      </p:sp>
      <p:sp>
        <p:nvSpPr>
          <p:cNvPr id="257027" name="Rectangle 3"/>
          <p:cNvSpPr>
            <a:spLocks noGrp="1" noChangeArrowheads="1"/>
          </p:cNvSpPr>
          <p:nvPr>
            <p:ph type="body" idx="1"/>
          </p:nvPr>
        </p:nvSpPr>
        <p:spPr>
          <a:xfrm>
            <a:off x="609600" y="1143000"/>
            <a:ext cx="7696200" cy="4873625"/>
          </a:xfrm>
        </p:spPr>
        <p:txBody>
          <a:bodyPr/>
          <a:lstStyle/>
          <a:p>
            <a:r>
              <a:rPr lang="en-US" sz="2000" dirty="0"/>
              <a:t>Expand and communicate the </a:t>
            </a:r>
            <a:r>
              <a:rPr lang="en-US" sz="2000" b="1" dirty="0"/>
              <a:t>scholarship</a:t>
            </a:r>
            <a:r>
              <a:rPr lang="en-US" sz="2000" dirty="0"/>
              <a:t> of academic advising </a:t>
            </a:r>
            <a:endParaRPr lang="en-US" sz="2000" dirty="0" smtClean="0"/>
          </a:p>
          <a:p>
            <a:r>
              <a:rPr lang="en-US" sz="2000" dirty="0" smtClean="0"/>
              <a:t>Provide </a:t>
            </a:r>
            <a:r>
              <a:rPr lang="en-US" sz="2000" b="1" dirty="0"/>
              <a:t>professional development </a:t>
            </a:r>
            <a:r>
              <a:rPr lang="en-US" sz="2000" dirty="0"/>
              <a:t>opportunities that are responsive to the needs of advisors and advising administrators </a:t>
            </a:r>
            <a:endParaRPr lang="en-US" sz="2000" dirty="0" smtClean="0"/>
          </a:p>
          <a:p>
            <a:r>
              <a:rPr lang="en-US" sz="2000" dirty="0" smtClean="0"/>
              <a:t>Promote </a:t>
            </a:r>
            <a:r>
              <a:rPr lang="en-US" sz="2000" dirty="0"/>
              <a:t>the role of effective academic advising in student success to college and university </a:t>
            </a:r>
            <a:r>
              <a:rPr lang="en-US" sz="2000" b="1" dirty="0"/>
              <a:t>decision makers </a:t>
            </a:r>
            <a:endParaRPr lang="en-US" sz="2000" b="1" dirty="0" smtClean="0"/>
          </a:p>
          <a:p>
            <a:r>
              <a:rPr lang="en-US" sz="2000" dirty="0" smtClean="0"/>
              <a:t>Create </a:t>
            </a:r>
            <a:r>
              <a:rPr lang="en-US" sz="2000" dirty="0"/>
              <a:t>an </a:t>
            </a:r>
            <a:r>
              <a:rPr lang="en-US" sz="2000" b="1" dirty="0"/>
              <a:t>inclusive environment </a:t>
            </a:r>
            <a:r>
              <a:rPr lang="en-US" sz="2000" dirty="0"/>
              <a:t>within the Association that promotes diversity </a:t>
            </a:r>
            <a:endParaRPr lang="en-US" sz="2000" dirty="0" smtClean="0"/>
          </a:p>
          <a:p>
            <a:r>
              <a:rPr lang="en-US" sz="2000" dirty="0" smtClean="0"/>
              <a:t>Develop </a:t>
            </a:r>
            <a:r>
              <a:rPr lang="en-US" sz="2000" dirty="0"/>
              <a:t>and sustain effective Association </a:t>
            </a:r>
            <a:r>
              <a:rPr lang="en-US" sz="2000" b="1" dirty="0"/>
              <a:t>leadership</a:t>
            </a:r>
            <a:r>
              <a:rPr lang="en-US" sz="2000" dirty="0"/>
              <a:t> </a:t>
            </a:r>
            <a:endParaRPr lang="en-US" sz="2000" dirty="0" smtClean="0"/>
          </a:p>
          <a:p>
            <a:r>
              <a:rPr lang="en-US" sz="2000" dirty="0" smtClean="0"/>
              <a:t>Engage </a:t>
            </a:r>
            <a:r>
              <a:rPr lang="en-US" sz="2000" dirty="0"/>
              <a:t>in ongoing </a:t>
            </a:r>
            <a:r>
              <a:rPr lang="en-US" sz="2000" b="1" dirty="0"/>
              <a:t>assessment </a:t>
            </a:r>
            <a:r>
              <a:rPr lang="en-US" sz="2000" dirty="0"/>
              <a:t>of all facets of the Association </a:t>
            </a:r>
            <a:endParaRPr lang="en-US" sz="2000" dirty="0" smtClean="0"/>
          </a:p>
          <a:p>
            <a:r>
              <a:rPr lang="en-US" sz="2000" dirty="0" smtClean="0"/>
              <a:t>Pursue </a:t>
            </a:r>
            <a:r>
              <a:rPr lang="en-US" sz="2000" dirty="0"/>
              <a:t>innovative </a:t>
            </a:r>
            <a:r>
              <a:rPr lang="en-US" sz="2000" b="1" dirty="0"/>
              <a:t>technology </a:t>
            </a:r>
            <a:r>
              <a:rPr lang="en-US" sz="2000" dirty="0"/>
              <a:t>tools and resources to support the </a:t>
            </a:r>
            <a:r>
              <a:rPr lang="en-US" sz="2000" dirty="0" smtClean="0"/>
              <a:t>Association</a:t>
            </a:r>
            <a:endParaRPr lang="en-US" sz="2000" dirty="0">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wrap="square" lIns="91440" tIns="45720" rIns="91440" bIns="45720" numCol="1" anchor="t" anchorCtr="0" compatLnSpc="1">
            <a:prstTxWarp prst="textNoShape">
              <a:avLst/>
            </a:prstTxWarp>
            <a:normAutofit fontScale="90000"/>
          </a:bodyPr>
          <a:lstStyle/>
          <a:p>
            <a:pPr algn="ctr" eaLnBrk="1" hangingPunct="1">
              <a:defRPr/>
            </a:pPr>
            <a:r>
              <a:rPr lang="en-US" sz="3600" dirty="0" smtClean="0"/>
              <a:t>NACADA’S RESEARCH </a:t>
            </a:r>
            <a:br>
              <a:rPr lang="en-US" sz="3600" dirty="0" smtClean="0"/>
            </a:br>
            <a:r>
              <a:rPr lang="en-US" sz="3600" dirty="0" smtClean="0"/>
              <a:t>ACTIVITIES and RESOURCES</a:t>
            </a:r>
          </a:p>
        </p:txBody>
      </p:sp>
      <p:sp>
        <p:nvSpPr>
          <p:cNvPr id="257027" name="Rectangle 3"/>
          <p:cNvSpPr>
            <a:spLocks noGrp="1" noChangeArrowheads="1"/>
          </p:cNvSpPr>
          <p:nvPr>
            <p:ph type="body" idx="1"/>
          </p:nvPr>
        </p:nvSpPr>
        <p:spPr>
          <a:xfrm>
            <a:off x="457200" y="1600200"/>
            <a:ext cx="7467600" cy="4873625"/>
          </a:xfrm>
        </p:spPr>
        <p:txBody>
          <a:bodyPr/>
          <a:lstStyle/>
          <a:p>
            <a:pPr eaLnBrk="1" hangingPunct="1">
              <a:lnSpc>
                <a:spcPct val="90000"/>
              </a:lnSpc>
            </a:pPr>
            <a:r>
              <a:rPr lang="en-US" altLang="en-US" sz="2800" dirty="0" smtClean="0"/>
              <a:t>Research Committee</a:t>
            </a:r>
          </a:p>
          <a:p>
            <a:pPr eaLnBrk="1" hangingPunct="1">
              <a:lnSpc>
                <a:spcPct val="90000"/>
              </a:lnSpc>
            </a:pPr>
            <a:r>
              <a:rPr lang="en-US" altLang="en-US" sz="2800" dirty="0" smtClean="0"/>
              <a:t>Research Grants</a:t>
            </a:r>
          </a:p>
          <a:p>
            <a:pPr eaLnBrk="1" hangingPunct="1">
              <a:lnSpc>
                <a:spcPct val="90000"/>
              </a:lnSpc>
            </a:pPr>
            <a:r>
              <a:rPr lang="en-US" altLang="en-US" sz="2800" dirty="0" smtClean="0"/>
              <a:t>Networking </a:t>
            </a:r>
            <a:r>
              <a:rPr lang="en-US" altLang="en-US" sz="2800" dirty="0" smtClean="0"/>
              <a:t>opportunities (Facebook – NACADA Nerds)</a:t>
            </a:r>
          </a:p>
          <a:p>
            <a:pPr eaLnBrk="1" hangingPunct="1">
              <a:lnSpc>
                <a:spcPct val="90000"/>
              </a:lnSpc>
            </a:pPr>
            <a:r>
              <a:rPr lang="en-US" altLang="en-US" sz="2800" dirty="0" smtClean="0"/>
              <a:t>Presentation and publication outlets (audience and purpose)</a:t>
            </a:r>
          </a:p>
          <a:p>
            <a:pPr eaLnBrk="1" hangingPunct="1">
              <a:lnSpc>
                <a:spcPct val="90000"/>
              </a:lnSpc>
            </a:pPr>
            <a:r>
              <a:rPr lang="en-US" altLang="en-US" sz="2800" dirty="0" smtClean="0"/>
              <a:t>Partnerships with </a:t>
            </a:r>
            <a:r>
              <a:rPr lang="en-US" altLang="en-US" sz="2800" dirty="0" smtClean="0"/>
              <a:t>local, regional, and national professional organizations (including disciplinary and pedagogical networks)</a:t>
            </a:r>
          </a:p>
        </p:txBody>
      </p:sp>
    </p:spTree>
    <p:extLst>
      <p:ext uri="{BB962C8B-B14F-4D97-AF65-F5344CB8AC3E}">
        <p14:creationId xmlns:p14="http://schemas.microsoft.com/office/powerpoint/2010/main" val="1144393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7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Focused </a:t>
            </a:r>
            <a:r>
              <a:rPr lang="en-US" dirty="0"/>
              <a:t>events </a:t>
            </a:r>
            <a:r>
              <a:rPr lang="en-US" dirty="0" smtClean="0"/>
              <a:t>(institutes: administrators and assessment, </a:t>
            </a:r>
            <a:r>
              <a:rPr lang="en-US" dirty="0"/>
              <a:t>research </a:t>
            </a:r>
            <a:r>
              <a:rPr lang="en-US" dirty="0" smtClean="0"/>
              <a:t>symposia and seminars)</a:t>
            </a:r>
            <a:endParaRPr lang="en-US" dirty="0"/>
          </a:p>
          <a:p>
            <a:r>
              <a:rPr lang="en-US" dirty="0" smtClean="0"/>
              <a:t>Webinars</a:t>
            </a:r>
            <a:endParaRPr lang="en-US" dirty="0"/>
          </a:p>
          <a:p>
            <a:r>
              <a:rPr lang="en-US" dirty="0" smtClean="0"/>
              <a:t>Annual </a:t>
            </a:r>
            <a:r>
              <a:rPr lang="en-US" dirty="0"/>
              <a:t>conference (and region conferences)</a:t>
            </a:r>
          </a:p>
          <a:p>
            <a:r>
              <a:rPr lang="en-US" dirty="0" smtClean="0"/>
              <a:t>International </a:t>
            </a:r>
            <a:r>
              <a:rPr lang="en-US" dirty="0"/>
              <a:t>conferences</a:t>
            </a:r>
          </a:p>
          <a:p>
            <a:pPr lvl="1"/>
            <a:r>
              <a:rPr lang="en-US" dirty="0" smtClean="0"/>
              <a:t>Maastricht </a:t>
            </a:r>
            <a:r>
              <a:rPr lang="en-US" dirty="0"/>
              <a:t>(2013</a:t>
            </a:r>
            <a:r>
              <a:rPr lang="en-US" dirty="0" smtClean="0"/>
              <a:t>)</a:t>
            </a:r>
          </a:p>
          <a:p>
            <a:pPr lvl="1"/>
            <a:r>
              <a:rPr lang="en-US" dirty="0" smtClean="0"/>
              <a:t>Qatar (2014)</a:t>
            </a:r>
          </a:p>
          <a:p>
            <a:pPr lvl="1"/>
            <a:r>
              <a:rPr lang="en-US" dirty="0" smtClean="0"/>
              <a:t>Melbourne </a:t>
            </a:r>
            <a:r>
              <a:rPr lang="en-US" dirty="0"/>
              <a:t>(</a:t>
            </a:r>
            <a:r>
              <a:rPr lang="en-US" dirty="0" smtClean="0"/>
              <a:t>2015</a:t>
            </a:r>
            <a:r>
              <a:rPr lang="en-US" dirty="0" smtClean="0"/>
              <a:t>)</a:t>
            </a:r>
          </a:p>
          <a:p>
            <a:pPr lvl="1"/>
            <a:r>
              <a:rPr lang="en-US" dirty="0" smtClean="0"/>
              <a:t>Dubai (2016)</a:t>
            </a:r>
            <a:endParaRPr lang="en-US" dirty="0" smtClean="0"/>
          </a:p>
          <a:p>
            <a:pPr lvl="1"/>
            <a:r>
              <a:rPr lang="en-US" dirty="0" smtClean="0"/>
              <a:t>Coming up: </a:t>
            </a:r>
            <a:r>
              <a:rPr lang="en-US" dirty="0" smtClean="0"/>
              <a:t>United </a:t>
            </a:r>
            <a:r>
              <a:rPr lang="en-US" dirty="0"/>
              <a:t>Kingdom (</a:t>
            </a:r>
            <a:r>
              <a:rPr lang="en-US" dirty="0" smtClean="0"/>
              <a:t>2017</a:t>
            </a:r>
            <a:r>
              <a:rPr lang="en-US" dirty="0" smtClean="0"/>
              <a:t>)</a:t>
            </a:r>
            <a:endParaRPr lang="en-US" dirty="0" smtClean="0"/>
          </a:p>
        </p:txBody>
      </p:sp>
      <p:sp>
        <p:nvSpPr>
          <p:cNvPr id="3" name="Title 2"/>
          <p:cNvSpPr>
            <a:spLocks noGrp="1"/>
          </p:cNvSpPr>
          <p:nvPr>
            <p:ph type="title"/>
          </p:nvPr>
        </p:nvSpPr>
        <p:spPr/>
        <p:txBody>
          <a:bodyPr/>
          <a:lstStyle/>
          <a:p>
            <a:pPr algn="ctr"/>
            <a:r>
              <a:rPr lang="en-US" dirty="0" smtClean="0"/>
              <a:t>NACADA </a:t>
            </a:r>
            <a:r>
              <a:rPr lang="en-US" dirty="0" smtClean="0"/>
              <a:t>Events</a:t>
            </a:r>
            <a:endParaRPr lang="en-US" dirty="0"/>
          </a:p>
        </p:txBody>
      </p:sp>
    </p:spTree>
    <p:extLst>
      <p:ext uri="{BB962C8B-B14F-4D97-AF65-F5344CB8AC3E}">
        <p14:creationId xmlns:p14="http://schemas.microsoft.com/office/powerpoint/2010/main" val="26494044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696464"/>
      </a:dk2>
      <a:lt2>
        <a:srgbClr val="E9E5DC"/>
      </a:lt2>
      <a:accent1>
        <a:srgbClr val="C0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696464"/>
    </a:dk2>
    <a:lt2>
      <a:srgbClr val="E9E5DC"/>
    </a:lt2>
    <a:accent1>
      <a:srgbClr val="C0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696464"/>
    </a:dk2>
    <a:lt2>
      <a:srgbClr val="E9E5DC"/>
    </a:lt2>
    <a:accent1>
      <a:srgbClr val="C0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696464"/>
    </a:dk2>
    <a:lt2>
      <a:srgbClr val="E9E5DC"/>
    </a:lt2>
    <a:accent1>
      <a:srgbClr val="C0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696464"/>
    </a:dk2>
    <a:lt2>
      <a:srgbClr val="E9E5DC"/>
    </a:lt2>
    <a:accent1>
      <a:srgbClr val="C0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otalTime>8639</TotalTime>
  <Words>2402</Words>
  <Application>Microsoft Office PowerPoint</Application>
  <PresentationFormat>On-screen Show (4:3)</PresentationFormat>
  <Paragraphs>310</Paragraphs>
  <Slides>58</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Lucida Sans Unicode</vt:lpstr>
      <vt:lpstr>Myriad Pro</vt:lpstr>
      <vt:lpstr>Verdana</vt:lpstr>
      <vt:lpstr>Wingdings</vt:lpstr>
      <vt:lpstr>Wingdings 2</vt:lpstr>
      <vt:lpstr>Wingdings 3</vt:lpstr>
      <vt:lpstr>Concourse</vt:lpstr>
      <vt:lpstr>   </vt:lpstr>
      <vt:lpstr> Overview of Agenda, Goals, and Activities</vt:lpstr>
      <vt:lpstr>Agenda</vt:lpstr>
      <vt:lpstr>A bit about:</vt:lpstr>
      <vt:lpstr>PowerPoint Presentation</vt:lpstr>
      <vt:lpstr>PowerPoint Presentation</vt:lpstr>
      <vt:lpstr>NACADA’S Strategic Goals</vt:lpstr>
      <vt:lpstr>NACADA’S RESEARCH  ACTIVITIES and RESOURCES</vt:lpstr>
      <vt:lpstr>NACADA Events</vt:lpstr>
      <vt:lpstr>NACADA’S Strategic Goals</vt:lpstr>
      <vt:lpstr>NACADA’S VIEW OF RESEARCH</vt:lpstr>
      <vt:lpstr>NACADA’S Strategic Goals</vt:lpstr>
      <vt:lpstr>NACADA’S Strategic Goals</vt:lpstr>
      <vt:lpstr>NACADA’S VIEW OF RESEARCH</vt:lpstr>
      <vt:lpstr>NACADA’S RESEARCH ACTIVITIES</vt:lpstr>
      <vt:lpstr>NACADA’S RESEARCH AGENDA</vt:lpstr>
      <vt:lpstr>PowerPoint Presentation</vt:lpstr>
      <vt:lpstr>Scholarship that matters</vt:lpstr>
      <vt:lpstr>What is unique about the work of this Center?</vt:lpstr>
      <vt:lpstr>Scholarship with a clear focus: </vt:lpstr>
      <vt:lpstr>Teaching – Research - Service</vt:lpstr>
      <vt:lpstr>Teaching</vt:lpstr>
      <vt:lpstr>Two main areas for instruction:</vt:lpstr>
      <vt:lpstr>Scholarly Writing</vt:lpstr>
      <vt:lpstr>Structure</vt:lpstr>
      <vt:lpstr>Support</vt:lpstr>
      <vt:lpstr>Scholarship and Creative Endeavors</vt:lpstr>
      <vt:lpstr>Scholarship &amp; Creative Endeavors</vt:lpstr>
      <vt:lpstr>Related Literature</vt:lpstr>
      <vt:lpstr>Original Research</vt:lpstr>
      <vt:lpstr>Opportunities for Involvement</vt:lpstr>
      <vt:lpstr>Service</vt:lpstr>
      <vt:lpstr>Service</vt:lpstr>
      <vt:lpstr>Broad Scope of Designs  and Lenses</vt:lpstr>
      <vt:lpstr>What are you thinking so far?</vt:lpstr>
      <vt:lpstr>So:  </vt:lpstr>
      <vt:lpstr>Unveiling First Draft of Critical Questions</vt:lpstr>
      <vt:lpstr>Step 1: Brainstorming  </vt:lpstr>
      <vt:lpstr>Step 2: Review essential elements for scholarly inquiry in academic advising</vt:lpstr>
      <vt:lpstr>So:  </vt:lpstr>
      <vt:lpstr>A Few Research Questions in Advising</vt:lpstr>
      <vt:lpstr>A few more…</vt:lpstr>
      <vt:lpstr>If theoretical:</vt:lpstr>
      <vt:lpstr>The impact of advising on . . .</vt:lpstr>
      <vt:lpstr>The context of advising on . . .</vt:lpstr>
      <vt:lpstr>The theoretical basis of advising development and practice . . .</vt:lpstr>
      <vt:lpstr>Now, back to work…</vt:lpstr>
      <vt:lpstr>Step 3: Articulating the Questions</vt:lpstr>
      <vt:lpstr>BREAK TIME!</vt:lpstr>
      <vt:lpstr>Step 4: “Critical Friends”</vt:lpstr>
      <vt:lpstr>PowerPoint Presentation</vt:lpstr>
      <vt:lpstr>Framework of Research Involvement</vt:lpstr>
      <vt:lpstr>Closing Conversations</vt:lpstr>
      <vt:lpstr>Next steps . . .</vt:lpstr>
      <vt:lpstr>Final comments and questions?</vt:lpstr>
      <vt:lpstr>PowerPoint Presentation</vt:lpstr>
      <vt:lpstr>References</vt:lpstr>
      <vt:lpstr>PowerPoint Presentation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Research Symposium</dc:title>
  <dc:creator>Wendy Troxel - COE</dc:creator>
  <cp:lastModifiedBy>Wendy Troxel</cp:lastModifiedBy>
  <cp:revision>191</cp:revision>
  <cp:lastPrinted>2017-01-26T01:13:05Z</cp:lastPrinted>
  <dcterms:created xsi:type="dcterms:W3CDTF">2011-04-15T15:32:36Z</dcterms:created>
  <dcterms:modified xsi:type="dcterms:W3CDTF">2017-01-26T01:13:45Z</dcterms:modified>
</cp:coreProperties>
</file>