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8" r:id="rId1"/>
  </p:sldMasterIdLst>
  <p:sldIdLst>
    <p:sldId id="256" r:id="rId2"/>
    <p:sldId id="263" r:id="rId3"/>
    <p:sldId id="368" r:id="rId4"/>
    <p:sldId id="369" r:id="rId5"/>
    <p:sldId id="370" r:id="rId6"/>
    <p:sldId id="363" r:id="rId7"/>
    <p:sldId id="375" r:id="rId8"/>
    <p:sldId id="262" r:id="rId9"/>
    <p:sldId id="282" r:id="rId10"/>
    <p:sldId id="365" r:id="rId11"/>
    <p:sldId id="265" r:id="rId12"/>
    <p:sldId id="266" r:id="rId13"/>
    <p:sldId id="259" r:id="rId14"/>
    <p:sldId id="261" r:id="rId15"/>
    <p:sldId id="260" r:id="rId16"/>
    <p:sldId id="341" r:id="rId17"/>
    <p:sldId id="264" r:id="rId18"/>
    <p:sldId id="272" r:id="rId19"/>
    <p:sldId id="371" r:id="rId20"/>
    <p:sldId id="366" r:id="rId21"/>
    <p:sldId id="367" r:id="rId22"/>
    <p:sldId id="284" r:id="rId23"/>
    <p:sldId id="353" r:id="rId24"/>
    <p:sldId id="354" r:id="rId25"/>
    <p:sldId id="355" r:id="rId26"/>
    <p:sldId id="348" r:id="rId27"/>
    <p:sldId id="267" r:id="rId28"/>
    <p:sldId id="269" r:id="rId29"/>
    <p:sldId id="274" r:id="rId30"/>
    <p:sldId id="276" r:id="rId31"/>
    <p:sldId id="277" r:id="rId32"/>
    <p:sldId id="349" r:id="rId33"/>
    <p:sldId id="360" r:id="rId34"/>
    <p:sldId id="362" r:id="rId35"/>
    <p:sldId id="345" r:id="rId36"/>
    <p:sldId id="326" r:id="rId37"/>
    <p:sldId id="327" r:id="rId38"/>
    <p:sldId id="372" r:id="rId39"/>
    <p:sldId id="302" r:id="rId40"/>
    <p:sldId id="356" r:id="rId41"/>
    <p:sldId id="316" r:id="rId42"/>
    <p:sldId id="334" r:id="rId43"/>
    <p:sldId id="335" r:id="rId44"/>
    <p:sldId id="336" r:id="rId45"/>
    <p:sldId id="339" r:id="rId46"/>
    <p:sldId id="337" r:id="rId47"/>
    <p:sldId id="340" r:id="rId48"/>
    <p:sldId id="342" r:id="rId49"/>
    <p:sldId id="373" r:id="rId50"/>
    <p:sldId id="350" r:id="rId51"/>
    <p:sldId id="361" r:id="rId52"/>
    <p:sldId id="351" r:id="rId53"/>
    <p:sldId id="295" r:id="rId54"/>
    <p:sldId id="288" r:id="rId55"/>
    <p:sldId id="352" r:id="rId56"/>
    <p:sldId id="315" r:id="rId57"/>
    <p:sldId id="374" r:id="rId58"/>
    <p:sldId id="311" r:id="rId59"/>
    <p:sldId id="312" r:id="rId60"/>
    <p:sldId id="313" r:id="rId61"/>
    <p:sldId id="305" r:id="rId62"/>
    <p:sldId id="306" r:id="rId63"/>
    <p:sldId id="307" r:id="rId64"/>
    <p:sldId id="308" r:id="rId65"/>
    <p:sldId id="309" r:id="rId66"/>
    <p:sldId id="319" r:id="rId6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44" d="100"/>
          <a:sy n="44" d="100"/>
        </p:scale>
        <p:origin x="78" y="6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presProps" Target="presProps.xml"/><Relationship Id="rId7" Type="http://schemas.openxmlformats.org/officeDocument/2006/relationships/slide" Target="slides/slide6.xml"/><Relationship Id="rId71"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1913DDF9-3387-4237-8884-DE14AE55DE5C}" type="datetimeFigureOut">
              <a:rPr lang="en-US" smtClean="0"/>
              <a:t>11/13/2016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5448560-D88C-4B6E-8650-8ED8D2D18D91}"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986356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913DDF9-3387-4237-8884-DE14AE55DE5C}" type="datetimeFigureOut">
              <a:rPr lang="en-US" smtClean="0"/>
              <a:t>11/13/2016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5448560-D88C-4B6E-8650-8ED8D2D18D91}" type="slidenum">
              <a:rPr lang="en-US" smtClean="0"/>
              <a:t>‹#›</a:t>
            </a:fld>
            <a:endParaRPr lang="en-US"/>
          </a:p>
        </p:txBody>
      </p:sp>
    </p:spTree>
    <p:extLst>
      <p:ext uri="{BB962C8B-B14F-4D97-AF65-F5344CB8AC3E}">
        <p14:creationId xmlns:p14="http://schemas.microsoft.com/office/powerpoint/2010/main" val="35709490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913DDF9-3387-4237-8884-DE14AE55DE5C}" type="datetimeFigureOut">
              <a:rPr lang="en-US" smtClean="0"/>
              <a:t>11/13/2016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5448560-D88C-4B6E-8650-8ED8D2D18D91}" type="slidenum">
              <a:rPr lang="en-US" smtClean="0"/>
              <a:t>‹#›</a:t>
            </a:fld>
            <a:endParaRPr lang="en-US"/>
          </a:p>
        </p:txBody>
      </p:sp>
    </p:spTree>
    <p:extLst>
      <p:ext uri="{BB962C8B-B14F-4D97-AF65-F5344CB8AC3E}">
        <p14:creationId xmlns:p14="http://schemas.microsoft.com/office/powerpoint/2010/main" val="27060284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913DDF9-3387-4237-8884-DE14AE55DE5C}" type="datetimeFigureOut">
              <a:rPr lang="en-US" smtClean="0"/>
              <a:t>11/13/2016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5448560-D88C-4B6E-8650-8ED8D2D18D91}" type="slidenum">
              <a:rPr lang="en-US" smtClean="0"/>
              <a:t>‹#›</a:t>
            </a:fld>
            <a:endParaRPr lang="en-US"/>
          </a:p>
        </p:txBody>
      </p:sp>
    </p:spTree>
    <p:extLst>
      <p:ext uri="{BB962C8B-B14F-4D97-AF65-F5344CB8AC3E}">
        <p14:creationId xmlns:p14="http://schemas.microsoft.com/office/powerpoint/2010/main" val="10990991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913DDF9-3387-4237-8884-DE14AE55DE5C}" type="datetimeFigureOut">
              <a:rPr lang="en-US" smtClean="0"/>
              <a:t>11/13/2016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5448560-D88C-4B6E-8650-8ED8D2D18D91}"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9527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97278" y="1845734"/>
            <a:ext cx="493776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1913DDF9-3387-4237-8884-DE14AE55DE5C}" type="datetimeFigureOut">
              <a:rPr lang="en-US" smtClean="0"/>
              <a:t>11/13/2016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5448560-D88C-4B6E-8650-8ED8D2D18D91}" type="slidenum">
              <a:rPr lang="en-US" smtClean="0"/>
              <a:t>‹#›</a:t>
            </a:fld>
            <a:endParaRPr lang="en-US"/>
          </a:p>
        </p:txBody>
      </p:sp>
    </p:spTree>
    <p:extLst>
      <p:ext uri="{BB962C8B-B14F-4D97-AF65-F5344CB8AC3E}">
        <p14:creationId xmlns:p14="http://schemas.microsoft.com/office/powerpoint/2010/main" val="11503518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913DDF9-3387-4237-8884-DE14AE55DE5C}" type="datetimeFigureOut">
              <a:rPr lang="en-US" smtClean="0"/>
              <a:t>11/13/2016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5448560-D88C-4B6E-8650-8ED8D2D18D91}" type="slidenum">
              <a:rPr lang="en-US" smtClean="0"/>
              <a:t>‹#›</a:t>
            </a:fld>
            <a:endParaRPr lang="en-US"/>
          </a:p>
        </p:txBody>
      </p:sp>
    </p:spTree>
    <p:extLst>
      <p:ext uri="{BB962C8B-B14F-4D97-AF65-F5344CB8AC3E}">
        <p14:creationId xmlns:p14="http://schemas.microsoft.com/office/powerpoint/2010/main" val="35945556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1913DDF9-3387-4237-8884-DE14AE55DE5C}" type="datetimeFigureOut">
              <a:rPr lang="en-US" smtClean="0"/>
              <a:t>11/13/2016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5448560-D88C-4B6E-8650-8ED8D2D18D91}" type="slidenum">
              <a:rPr lang="en-US" smtClean="0"/>
              <a:t>‹#›</a:t>
            </a:fld>
            <a:endParaRPr lang="en-US"/>
          </a:p>
        </p:txBody>
      </p:sp>
    </p:spTree>
    <p:extLst>
      <p:ext uri="{BB962C8B-B14F-4D97-AF65-F5344CB8AC3E}">
        <p14:creationId xmlns:p14="http://schemas.microsoft.com/office/powerpoint/2010/main" val="18408688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1913DDF9-3387-4237-8884-DE14AE55DE5C}" type="datetimeFigureOut">
              <a:rPr lang="en-US" smtClean="0"/>
              <a:t>11/13/2016</a:t>
            </a:fld>
            <a:endParaRPr 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a:p>
        </p:txBody>
      </p:sp>
      <p:sp>
        <p:nvSpPr>
          <p:cNvPr id="9" name="Slide Number Placeholder 8"/>
          <p:cNvSpPr>
            <a:spLocks noGrp="1"/>
          </p:cNvSpPr>
          <p:nvPr>
            <p:ph type="sldNum" sz="quarter" idx="12"/>
          </p:nvPr>
        </p:nvSpPr>
        <p:spPr/>
        <p:txBody>
          <a:bodyPr/>
          <a:lstStyle/>
          <a:p>
            <a:fld id="{05448560-D88C-4B6E-8650-8ED8D2D18D91}" type="slidenum">
              <a:rPr lang="en-US" smtClean="0"/>
              <a:t>‹#›</a:t>
            </a:fld>
            <a:endParaRPr lang="en-US"/>
          </a:p>
        </p:txBody>
      </p:sp>
    </p:spTree>
    <p:extLst>
      <p:ext uri="{BB962C8B-B14F-4D97-AF65-F5344CB8AC3E}">
        <p14:creationId xmlns:p14="http://schemas.microsoft.com/office/powerpoint/2010/main" val="39751447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1913DDF9-3387-4237-8884-DE14AE55DE5C}" type="datetimeFigureOut">
              <a:rPr lang="en-US" smtClean="0"/>
              <a:t>11/13/2016</a:t>
            </a:fld>
            <a:endParaRPr lang="en-US"/>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05448560-D88C-4B6E-8650-8ED8D2D18D91}" type="slidenum">
              <a:rPr lang="en-US" smtClean="0"/>
              <a:t>‹#›</a:t>
            </a:fld>
            <a:endParaRPr lang="en-US"/>
          </a:p>
        </p:txBody>
      </p:sp>
    </p:spTree>
    <p:extLst>
      <p:ext uri="{BB962C8B-B14F-4D97-AF65-F5344CB8AC3E}">
        <p14:creationId xmlns:p14="http://schemas.microsoft.com/office/powerpoint/2010/main" val="38473784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lIns="91440" tIns="0" rIns="91440" bIns="0" anchor="b">
            <a:noAutofit/>
          </a:bodyPr>
          <a:lstStyle>
            <a:lvl1pPr>
              <a:defRPr sz="3600" b="0">
                <a:solidFill>
                  <a:srgbClr val="FFFFFF"/>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913DDF9-3387-4237-8884-DE14AE55DE5C}" type="datetimeFigureOut">
              <a:rPr lang="en-US" smtClean="0"/>
              <a:t>11/13/2016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5448560-D88C-4B6E-8650-8ED8D2D18D91}" type="slidenum">
              <a:rPr lang="en-US" smtClean="0"/>
              <a:t>‹#›</a:t>
            </a:fld>
            <a:endParaRPr lang="en-US"/>
          </a:p>
        </p:txBody>
      </p:sp>
    </p:spTree>
    <p:extLst>
      <p:ext uri="{BB962C8B-B14F-4D97-AF65-F5344CB8AC3E}">
        <p14:creationId xmlns:p14="http://schemas.microsoft.com/office/powerpoint/2010/main" val="40551389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91985"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1913DDF9-3387-4237-8884-DE14AE55DE5C}" type="datetimeFigureOut">
              <a:rPr lang="en-US" smtClean="0"/>
              <a:t>11/13/2016</a:t>
            </a:fld>
            <a:endParaRPr lang="en-US"/>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05448560-D88C-4B6E-8650-8ED8D2D18D91}" type="slidenum">
              <a:rPr lang="en-US" smtClean="0"/>
              <a:t>‹#›</a:t>
            </a:fld>
            <a:endParaRPr lang="en-U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57404176"/>
      </p:ext>
    </p:extLst>
  </p:cSld>
  <p:clrMap bg1="lt1" tx1="dk1" bg2="lt2" tx2="dk2" accent1="accent1" accent2="accent2" accent3="accent3" accent4="accent4" accent5="accent5" accent6="accent6" hlink="hlink" folHlink="folHlink"/>
  <p:sldLayoutIdLst>
    <p:sldLayoutId id="2147483739" r:id="rId1"/>
    <p:sldLayoutId id="2147483740" r:id="rId2"/>
    <p:sldLayoutId id="2147483741" r:id="rId3"/>
    <p:sldLayoutId id="2147483742" r:id="rId4"/>
    <p:sldLayoutId id="2147483743" r:id="rId5"/>
    <p:sldLayoutId id="2147483744" r:id="rId6"/>
    <p:sldLayoutId id="2147483745" r:id="rId7"/>
    <p:sldLayoutId id="2147483746" r:id="rId8"/>
    <p:sldLayoutId id="2147483747" r:id="rId9"/>
    <p:sldLayoutId id="2147483748" r:id="rId10"/>
    <p:sldLayoutId id="2147483749"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knomura@csuchico.edu" TargetMode="Externa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67629" y="1271239"/>
            <a:ext cx="11686478" cy="3908762"/>
          </a:xfrm>
          <a:prstGeom prst="rect">
            <a:avLst/>
          </a:prstGeom>
        </p:spPr>
        <p:txBody>
          <a:bodyPr wrap="square">
            <a:spAutoFit/>
          </a:bodyPr>
          <a:lstStyle/>
          <a:p>
            <a:pPr algn="ctr"/>
            <a:r>
              <a:rPr lang="en-US" sz="3600" b="1" dirty="0" smtClean="0">
                <a:latin typeface="Calibri Light" panose="020F0302020204030204" pitchFamily="34" charset="0"/>
                <a:cs typeface="Calibri Light" panose="020F0302020204030204" pitchFamily="34" charset="0"/>
              </a:rPr>
              <a:t>2.0 Academic Management: </a:t>
            </a:r>
          </a:p>
          <a:p>
            <a:pPr algn="ctr"/>
            <a:r>
              <a:rPr lang="en-US" sz="3600" b="1" dirty="0" smtClean="0">
                <a:latin typeface="Calibri Light" panose="020F0302020204030204" pitchFamily="34" charset="0"/>
                <a:cs typeface="Calibri Light" panose="020F0302020204030204" pitchFamily="34" charset="0"/>
              </a:rPr>
              <a:t>“Disruptive Innovation” for </a:t>
            </a:r>
            <a:r>
              <a:rPr lang="en-US" sz="3600" b="1" dirty="0" smtClean="0">
                <a:latin typeface="Calibri Light" panose="020F0302020204030204" pitchFamily="34" charset="0"/>
                <a:cs typeface="Calibri Light" panose="020F0302020204030204" pitchFamily="34" charset="0"/>
              </a:rPr>
              <a:t>the 21st Century</a:t>
            </a:r>
          </a:p>
          <a:p>
            <a:pPr algn="ctr"/>
            <a:endParaRPr lang="en-US" sz="3200" dirty="0" smtClean="0">
              <a:latin typeface="Calibri Light" panose="020F0302020204030204" pitchFamily="34" charset="0"/>
              <a:cs typeface="Calibri Light" panose="020F0302020204030204" pitchFamily="34" charset="0"/>
            </a:endParaRPr>
          </a:p>
          <a:p>
            <a:pPr algn="ctr"/>
            <a:r>
              <a:rPr lang="en-US" sz="2400" dirty="0" smtClean="0">
                <a:latin typeface="Calibri Light" panose="020F0302020204030204" pitchFamily="34" charset="0"/>
                <a:cs typeface="Calibri Light" panose="020F0302020204030204" pitchFamily="34" charset="0"/>
              </a:rPr>
              <a:t>Don Chu, </a:t>
            </a:r>
            <a:r>
              <a:rPr lang="en-US" sz="2400" dirty="0">
                <a:latin typeface="Calibri Light" panose="020F0302020204030204" pitchFamily="34" charset="0"/>
                <a:cs typeface="Calibri Light" panose="020F0302020204030204" pitchFamily="34" charset="0"/>
              </a:rPr>
              <a:t> </a:t>
            </a:r>
            <a:r>
              <a:rPr lang="en-US" sz="2400" dirty="0" smtClean="0">
                <a:solidFill>
                  <a:schemeClr val="accent1">
                    <a:lumMod val="75000"/>
                  </a:schemeClr>
                </a:solidFill>
                <a:latin typeface="Calibri Light" panose="020F0302020204030204" pitchFamily="34" charset="0"/>
                <a:cs typeface="Calibri Light" panose="020F0302020204030204" pitchFamily="34" charset="0"/>
              </a:rPr>
              <a:t>donchuphd@gmail.com</a:t>
            </a:r>
            <a:endParaRPr lang="en-US" sz="2400" dirty="0">
              <a:latin typeface="Calibri Light" panose="020F0302020204030204" pitchFamily="34" charset="0"/>
              <a:cs typeface="Calibri Light" panose="020F0302020204030204" pitchFamily="34" charset="0"/>
            </a:endParaRPr>
          </a:p>
          <a:p>
            <a:pPr algn="ctr"/>
            <a:r>
              <a:rPr lang="en-US" sz="2400" dirty="0" err="1" smtClean="0">
                <a:latin typeface="Calibri Light" panose="020F0302020204030204" pitchFamily="34" charset="0"/>
                <a:cs typeface="Calibri Light" panose="020F0302020204030204" pitchFamily="34" charset="0"/>
              </a:rPr>
              <a:t>Kimihiko</a:t>
            </a:r>
            <a:r>
              <a:rPr lang="en-US" sz="2400" dirty="0" smtClean="0">
                <a:latin typeface="Calibri Light" panose="020F0302020204030204" pitchFamily="34" charset="0"/>
                <a:cs typeface="Calibri Light" panose="020F0302020204030204" pitchFamily="34" charset="0"/>
              </a:rPr>
              <a:t> Nomura, </a:t>
            </a:r>
            <a:r>
              <a:rPr lang="en-US" sz="2400" dirty="0" smtClean="0">
                <a:solidFill>
                  <a:schemeClr val="accent1">
                    <a:lumMod val="75000"/>
                  </a:schemeClr>
                </a:solidFill>
                <a:latin typeface="Calibri Light" panose="020F0302020204030204" pitchFamily="34" charset="0"/>
                <a:cs typeface="Calibri Light" panose="020F0302020204030204" pitchFamily="34" charset="0"/>
                <a:hlinkClick r:id="rId2"/>
              </a:rPr>
              <a:t>knomura@csuchico.edu</a:t>
            </a:r>
            <a:endParaRPr lang="en-US" sz="2400" dirty="0" smtClean="0">
              <a:solidFill>
                <a:schemeClr val="accent1">
                  <a:lumMod val="75000"/>
                </a:schemeClr>
              </a:solidFill>
              <a:latin typeface="Calibri Light" panose="020F0302020204030204" pitchFamily="34" charset="0"/>
              <a:cs typeface="Calibri Light" panose="020F0302020204030204" pitchFamily="34" charset="0"/>
            </a:endParaRPr>
          </a:p>
          <a:p>
            <a:pPr algn="ctr"/>
            <a:endParaRPr lang="en-US" sz="2400" dirty="0" smtClean="0">
              <a:solidFill>
                <a:schemeClr val="accent1">
                  <a:lumMod val="75000"/>
                </a:schemeClr>
              </a:solidFill>
              <a:latin typeface="Calibri Light" panose="020F0302020204030204" pitchFamily="34" charset="0"/>
              <a:cs typeface="Calibri Light" panose="020F0302020204030204" pitchFamily="34" charset="0"/>
            </a:endParaRPr>
          </a:p>
          <a:p>
            <a:pPr algn="ctr"/>
            <a:r>
              <a:rPr lang="en-US" sz="2400" dirty="0" smtClean="0">
                <a:latin typeface="Calibri Light" panose="020F0302020204030204" pitchFamily="34" charset="0"/>
                <a:cs typeface="Calibri Light" panose="020F0302020204030204" pitchFamily="34" charset="0"/>
              </a:rPr>
              <a:t>Pre-Conference Workshop presented at </a:t>
            </a:r>
          </a:p>
          <a:p>
            <a:pPr algn="ctr"/>
            <a:r>
              <a:rPr lang="en-US" sz="2400" dirty="0" smtClean="0">
                <a:latin typeface="Calibri Light" panose="020F0302020204030204" pitchFamily="34" charset="0"/>
                <a:cs typeface="Calibri Light" panose="020F0302020204030204" pitchFamily="34" charset="0"/>
              </a:rPr>
              <a:t>The Academic Chairperson Conference,</a:t>
            </a:r>
          </a:p>
          <a:p>
            <a:pPr algn="ctr"/>
            <a:r>
              <a:rPr lang="en-US" sz="2400" dirty="0" smtClean="0">
                <a:latin typeface="Calibri Light" panose="020F0302020204030204" pitchFamily="34" charset="0"/>
                <a:cs typeface="Calibri Light" panose="020F0302020204030204" pitchFamily="34" charset="0"/>
              </a:rPr>
              <a:t>New Orleans February 2017</a:t>
            </a:r>
            <a:endParaRPr lang="en-US" sz="2400" dirty="0">
              <a:latin typeface="Calibri Light" panose="020F0302020204030204" pitchFamily="34" charset="0"/>
              <a:cs typeface="Calibri Light" panose="020F0302020204030204" pitchFamily="34" charset="0"/>
            </a:endParaRPr>
          </a:p>
        </p:txBody>
      </p:sp>
    </p:spTree>
    <p:extLst>
      <p:ext uri="{BB962C8B-B14F-4D97-AF65-F5344CB8AC3E}">
        <p14:creationId xmlns:p14="http://schemas.microsoft.com/office/powerpoint/2010/main" val="20278189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7280" y="286603"/>
            <a:ext cx="10058400" cy="845511"/>
          </a:xfrm>
        </p:spPr>
        <p:txBody>
          <a:bodyPr>
            <a:normAutofit/>
          </a:bodyPr>
          <a:lstStyle/>
          <a:p>
            <a:r>
              <a:rPr lang="en-US" sz="4000" dirty="0" smtClean="0"/>
              <a:t>We know why but haven’t committed to change</a:t>
            </a:r>
            <a:endParaRPr lang="en-US" sz="4000" dirty="0"/>
          </a:p>
        </p:txBody>
      </p:sp>
      <p:sp>
        <p:nvSpPr>
          <p:cNvPr id="3" name="Content Placeholder 2"/>
          <p:cNvSpPr>
            <a:spLocks noGrp="1"/>
          </p:cNvSpPr>
          <p:nvPr>
            <p:ph idx="1"/>
          </p:nvPr>
        </p:nvSpPr>
        <p:spPr>
          <a:xfrm>
            <a:off x="1097280" y="1932818"/>
            <a:ext cx="10058400" cy="4685695"/>
          </a:xfrm>
        </p:spPr>
        <p:txBody>
          <a:bodyPr>
            <a:noAutofit/>
          </a:bodyPr>
          <a:lstStyle/>
          <a:p>
            <a:r>
              <a:rPr lang="en-US" sz="2400" dirty="0"/>
              <a:t>Four-year institutions are much more likely to sponsor minority recruitment programs and to market recruitment materials aimed at high schools rather than at 2-year colleges, even though the latter institutions often enroll higher proportions of minority students (Wechsler, 1989). Moreover, four-year institutions typically place greater recruiting emphasis on academically oriented, suburban 2-year colleges at which the percentage of minority enrollment is lower than it is at urban 2-year </a:t>
            </a:r>
            <a:r>
              <a:rPr lang="en-US" sz="2400" dirty="0" smtClean="0"/>
              <a:t>institutions. Reference: </a:t>
            </a:r>
            <a:r>
              <a:rPr lang="en-US" sz="2400" dirty="0" err="1" smtClean="0">
                <a:latin typeface="Calibri Light" panose="020F0302020204030204" pitchFamily="34" charset="0"/>
                <a:cs typeface="Calibri Light" panose="020F0302020204030204" pitchFamily="34" charset="0"/>
              </a:rPr>
              <a:t>Hoxby</a:t>
            </a:r>
            <a:r>
              <a:rPr lang="en-US" sz="2400" dirty="0" smtClean="0">
                <a:latin typeface="Calibri Light" panose="020F0302020204030204" pitchFamily="34" charset="0"/>
                <a:cs typeface="Calibri Light" panose="020F0302020204030204" pitchFamily="34" charset="0"/>
              </a:rPr>
              <a:t> </a:t>
            </a:r>
            <a:r>
              <a:rPr lang="en-US" sz="2400" dirty="0">
                <a:latin typeface="Calibri Light" panose="020F0302020204030204" pitchFamily="34" charset="0"/>
                <a:cs typeface="Calibri Light" panose="020F0302020204030204" pitchFamily="34" charset="0"/>
              </a:rPr>
              <a:t>and Avery study on low SES students severe limits to access to selective </a:t>
            </a:r>
            <a:r>
              <a:rPr lang="en-US" sz="2400" dirty="0" smtClean="0">
                <a:latin typeface="Calibri Light" panose="020F0302020204030204" pitchFamily="34" charset="0"/>
                <a:cs typeface="Calibri Light" panose="020F0302020204030204" pitchFamily="34" charset="0"/>
              </a:rPr>
              <a:t>colleges</a:t>
            </a:r>
            <a:endParaRPr lang="en-US" sz="2400" dirty="0"/>
          </a:p>
          <a:p>
            <a:r>
              <a:rPr lang="en-US" sz="2400" dirty="0"/>
              <a:t>Despite the benefits of common course numbering between state community colleges and 4-year colleges, for the most part the historical barriers to transfer to baccalaureate granting schools remain throughout the nation. </a:t>
            </a:r>
          </a:p>
        </p:txBody>
      </p:sp>
    </p:spTree>
    <p:extLst>
      <p:ext uri="{BB962C8B-B14F-4D97-AF65-F5344CB8AC3E}">
        <p14:creationId xmlns:p14="http://schemas.microsoft.com/office/powerpoint/2010/main" val="28181683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60194" y="298169"/>
            <a:ext cx="11537796" cy="6401753"/>
          </a:xfrm>
          <a:prstGeom prst="rect">
            <a:avLst/>
          </a:prstGeom>
        </p:spPr>
        <p:txBody>
          <a:bodyPr wrap="square">
            <a:spAutoFit/>
          </a:bodyPr>
          <a:lstStyle/>
          <a:p>
            <a:endParaRPr lang="en-US" sz="3200" dirty="0" smtClean="0"/>
          </a:p>
          <a:p>
            <a:pPr algn="ctr"/>
            <a:r>
              <a:rPr lang="en-US" sz="3000" u="sng" dirty="0" smtClean="0">
                <a:latin typeface="Calibri Light" panose="020F0302020204030204" pitchFamily="34" charset="0"/>
                <a:cs typeface="Calibri Light" panose="020F0302020204030204" pitchFamily="34" charset="0"/>
              </a:rPr>
              <a:t>The theoretical argument</a:t>
            </a:r>
          </a:p>
          <a:p>
            <a:r>
              <a:rPr lang="en-US" sz="3000" dirty="0" smtClean="0">
                <a:latin typeface="Calibri Light" panose="020F0302020204030204" pitchFamily="34" charset="0"/>
                <a:cs typeface="Calibri Light" panose="020F0302020204030204" pitchFamily="34" charset="0"/>
              </a:rPr>
              <a:t>Organizational structures, policies and procedures are driven by "institutional myth:” that organizations adopt formal structures and SOPs because of myths in an environment, as opposed to because those forms are necessary connected to more effective organizational outcomes.</a:t>
            </a:r>
          </a:p>
          <a:p>
            <a:endParaRPr lang="en-US" sz="3000" dirty="0" smtClean="0">
              <a:latin typeface="Calibri Light" panose="020F0302020204030204" pitchFamily="34" charset="0"/>
              <a:cs typeface="Calibri Light" panose="020F0302020204030204" pitchFamily="34" charset="0"/>
            </a:endParaRPr>
          </a:p>
          <a:p>
            <a:r>
              <a:rPr lang="en-US" sz="3000" dirty="0" smtClean="0">
                <a:latin typeface="Calibri Light" panose="020F0302020204030204" pitchFamily="34" charset="0"/>
                <a:cs typeface="Calibri Light" panose="020F0302020204030204" pitchFamily="34" charset="0"/>
              </a:rPr>
              <a:t>Are colleges “rational organizations.” The authors argue in favor of the organization’s projection of an </a:t>
            </a:r>
            <a:r>
              <a:rPr lang="en-US" sz="3000" u="sng" dirty="0" smtClean="0">
                <a:latin typeface="Calibri Light" panose="020F0302020204030204" pitchFamily="34" charset="0"/>
                <a:cs typeface="Calibri Light" panose="020F0302020204030204" pitchFamily="34" charset="0"/>
              </a:rPr>
              <a:t>image</a:t>
            </a:r>
            <a:r>
              <a:rPr lang="en-US" sz="3000" dirty="0" smtClean="0">
                <a:latin typeface="Calibri Light" panose="020F0302020204030204" pitchFamily="34" charset="0"/>
                <a:cs typeface="Calibri Light" panose="020F0302020204030204" pitchFamily="34" charset="0"/>
              </a:rPr>
              <a:t> of rationality intended to promote legitimacy among constituents.</a:t>
            </a:r>
          </a:p>
          <a:p>
            <a:endParaRPr lang="en-US" sz="3000" dirty="0">
              <a:latin typeface="Calibri Light" panose="020F0302020204030204" pitchFamily="34" charset="0"/>
              <a:cs typeface="Calibri Light" panose="020F0302020204030204" pitchFamily="34" charset="0"/>
            </a:endParaRPr>
          </a:p>
          <a:p>
            <a:r>
              <a:rPr lang="en-US" sz="2400" i="1" dirty="0">
                <a:latin typeface="Calibri Light" panose="020F0302020204030204" pitchFamily="34" charset="0"/>
                <a:cs typeface="Calibri Light" panose="020F0302020204030204" pitchFamily="34" charset="0"/>
              </a:rPr>
              <a:t>John W. Meyer, Brian Rowan (1977) Institutionalized organizations: Formal structure as myth and ceremony. The American Journal of Sociology</a:t>
            </a:r>
          </a:p>
          <a:p>
            <a:endParaRPr lang="en-US" sz="3000" dirty="0">
              <a:latin typeface="Calibri Light" panose="020F0302020204030204" pitchFamily="34" charset="0"/>
              <a:cs typeface="Calibri Light" panose="020F0302020204030204" pitchFamily="34" charset="0"/>
            </a:endParaRPr>
          </a:p>
        </p:txBody>
      </p:sp>
    </p:spTree>
    <p:extLst>
      <p:ext uri="{BB962C8B-B14F-4D97-AF65-F5344CB8AC3E}">
        <p14:creationId xmlns:p14="http://schemas.microsoft.com/office/powerpoint/2010/main" val="57550319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60916" y="393184"/>
            <a:ext cx="11403981" cy="6555641"/>
          </a:xfrm>
          <a:prstGeom prst="rect">
            <a:avLst/>
          </a:prstGeom>
        </p:spPr>
        <p:txBody>
          <a:bodyPr wrap="square">
            <a:spAutoFit/>
          </a:bodyPr>
          <a:lstStyle/>
          <a:p>
            <a:r>
              <a:rPr lang="en-US" sz="2800" dirty="0">
                <a:latin typeface="Calibri Light" panose="020F0302020204030204" pitchFamily="34" charset="0"/>
                <a:cs typeface="Calibri Light" panose="020F0302020204030204" pitchFamily="34" charset="0"/>
              </a:rPr>
              <a:t>O</a:t>
            </a:r>
            <a:r>
              <a:rPr lang="en-US" sz="2800" dirty="0" smtClean="0">
                <a:latin typeface="Calibri Light" panose="020F0302020204030204" pitchFamily="34" charset="0"/>
                <a:cs typeface="Calibri Light" panose="020F0302020204030204" pitchFamily="34" charset="0"/>
              </a:rPr>
              <a:t>rganizations are driven to adopt practices or routines in order to achieve increased legitimacy and to increase their survival prospects and that their adoption of these practices are not immediately connected to any immediate or direct increase in efficiency.</a:t>
            </a:r>
          </a:p>
          <a:p>
            <a:endParaRPr lang="en-US" sz="2800" dirty="0">
              <a:latin typeface="Calibri Light" panose="020F0302020204030204" pitchFamily="34" charset="0"/>
              <a:cs typeface="Calibri Light" panose="020F0302020204030204" pitchFamily="34" charset="0"/>
            </a:endParaRPr>
          </a:p>
          <a:p>
            <a:r>
              <a:rPr lang="en-US" sz="2800" dirty="0" smtClean="0">
                <a:latin typeface="Calibri Light" panose="020F0302020204030204" pitchFamily="34" charset="0"/>
                <a:cs typeface="Calibri Light" panose="020F0302020204030204" pitchFamily="34" charset="0"/>
              </a:rPr>
              <a:t>"Because attempts to control and coordinate activities in institutionalized organizations lead to conflicts and loss of legitimacy, </a:t>
            </a:r>
            <a:r>
              <a:rPr lang="en-US" sz="2800" u="sng" dirty="0" smtClean="0">
                <a:latin typeface="Calibri Light" panose="020F0302020204030204" pitchFamily="34" charset="0"/>
                <a:cs typeface="Calibri Light" panose="020F0302020204030204" pitchFamily="34" charset="0"/>
              </a:rPr>
              <a:t>elements of structure are decoupled from activities and from each other." Integration is avoided, program implementation is neglected, and inspection and evaluation is </a:t>
            </a:r>
            <a:r>
              <a:rPr lang="en-US" sz="2800" u="sng" dirty="0" err="1" smtClean="0">
                <a:latin typeface="Calibri Light" panose="020F0302020204030204" pitchFamily="34" charset="0"/>
                <a:cs typeface="Calibri Light" panose="020F0302020204030204" pitchFamily="34" charset="0"/>
              </a:rPr>
              <a:t>ceremonialized</a:t>
            </a:r>
            <a:r>
              <a:rPr lang="en-US" sz="2800" u="sng" dirty="0" smtClean="0">
                <a:latin typeface="Calibri Light" panose="020F0302020204030204" pitchFamily="34" charset="0"/>
                <a:cs typeface="Calibri Light" panose="020F0302020204030204" pitchFamily="34" charset="0"/>
              </a:rPr>
              <a:t>.“</a:t>
            </a:r>
          </a:p>
          <a:p>
            <a:endParaRPr lang="en-US" sz="2800" u="sng" dirty="0" smtClean="0">
              <a:latin typeface="Calibri Light" panose="020F0302020204030204" pitchFamily="34" charset="0"/>
              <a:cs typeface="Calibri Light" panose="020F0302020204030204" pitchFamily="34" charset="0"/>
            </a:endParaRPr>
          </a:p>
          <a:p>
            <a:r>
              <a:rPr lang="en-US" sz="2800" dirty="0" smtClean="0">
                <a:latin typeface="Calibri Light" panose="020F0302020204030204" pitchFamily="34" charset="0"/>
                <a:cs typeface="Calibri Light" panose="020F0302020204030204" pitchFamily="34" charset="0"/>
              </a:rPr>
              <a:t>"The more an organization's structure is derived from institutionalized myths, the more it maintains elaborate displays of confidence, satisfaction, and good faith, internally and externally."</a:t>
            </a:r>
          </a:p>
          <a:p>
            <a:endParaRPr lang="en-US" sz="2800" dirty="0"/>
          </a:p>
        </p:txBody>
      </p:sp>
    </p:spTree>
    <p:extLst>
      <p:ext uri="{BB962C8B-B14F-4D97-AF65-F5344CB8AC3E}">
        <p14:creationId xmlns:p14="http://schemas.microsoft.com/office/powerpoint/2010/main" val="46175864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72429" y="468340"/>
            <a:ext cx="11270165" cy="5509200"/>
          </a:xfrm>
          <a:prstGeom prst="rect">
            <a:avLst/>
          </a:prstGeom>
        </p:spPr>
        <p:txBody>
          <a:bodyPr wrap="square">
            <a:spAutoFit/>
          </a:bodyPr>
          <a:lstStyle/>
          <a:p>
            <a:r>
              <a:rPr lang="en-US" sz="3200" dirty="0" smtClean="0">
                <a:latin typeface="Calibri Light" panose="020F0302020204030204" pitchFamily="34" charset="0"/>
                <a:cs typeface="Calibri Light" panose="020F0302020204030204" pitchFamily="34" charset="0"/>
              </a:rPr>
              <a:t>Result: Organizational culture: SOPs that favor the status quo through the organization’s formally and informally expressed understandings of how it is to fulfill its functions and what functions are appropriate for it. These SOPs can serve the functional purpose of helping to coordinate the activities of large numbers of people toward a common purpose, but organizational culture can also constrain the options that leaders of organizations consider, constrain change and inhibit initiative.  </a:t>
            </a:r>
          </a:p>
          <a:p>
            <a:endParaRPr lang="en-US" sz="3200" dirty="0">
              <a:latin typeface="Calibri Light" panose="020F0302020204030204" pitchFamily="34" charset="0"/>
              <a:cs typeface="Calibri Light" panose="020F0302020204030204" pitchFamily="34" charset="0"/>
            </a:endParaRPr>
          </a:p>
          <a:p>
            <a:r>
              <a:rPr lang="en-US" sz="3200" b="1" dirty="0" smtClean="0">
                <a:latin typeface="Calibri Light" panose="020F0302020204030204" pitchFamily="34" charset="0"/>
                <a:cs typeface="Calibri Light" panose="020F0302020204030204" pitchFamily="34" charset="0"/>
              </a:rPr>
              <a:t>Maintenance of SOPs may become the organization’s “purpose” rather than achievement of its stated mission</a:t>
            </a:r>
            <a:r>
              <a:rPr lang="en-US" sz="3200" dirty="0" smtClean="0">
                <a:latin typeface="Calibri Light" panose="020F0302020204030204" pitchFamily="34" charset="0"/>
                <a:cs typeface="Calibri Light" panose="020F0302020204030204" pitchFamily="34" charset="0"/>
              </a:rPr>
              <a:t>.</a:t>
            </a:r>
            <a:endParaRPr lang="en-US" sz="3200" dirty="0">
              <a:latin typeface="Calibri Light" panose="020F0302020204030204" pitchFamily="34" charset="0"/>
              <a:cs typeface="Calibri Light" panose="020F0302020204030204" pitchFamily="34" charset="0"/>
            </a:endParaRPr>
          </a:p>
        </p:txBody>
      </p:sp>
    </p:spTree>
    <p:extLst>
      <p:ext uri="{BB962C8B-B14F-4D97-AF65-F5344CB8AC3E}">
        <p14:creationId xmlns:p14="http://schemas.microsoft.com/office/powerpoint/2010/main" val="225623403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 y="186855"/>
            <a:ext cx="11954107" cy="7232749"/>
          </a:xfrm>
          <a:prstGeom prst="rect">
            <a:avLst/>
          </a:prstGeom>
        </p:spPr>
        <p:txBody>
          <a:bodyPr wrap="square">
            <a:spAutoFit/>
          </a:bodyPr>
          <a:lstStyle/>
          <a:p>
            <a:pPr algn="ctr"/>
            <a:r>
              <a:rPr lang="en-US" sz="2400" b="1" u="sng" dirty="0" smtClean="0">
                <a:latin typeface="Calibri Light" panose="020F0302020204030204" pitchFamily="34" charset="0"/>
                <a:cs typeface="Calibri Light" panose="020F0302020204030204" pitchFamily="34" charset="0"/>
              </a:rPr>
              <a:t>Effects of 1.0 college management</a:t>
            </a:r>
          </a:p>
          <a:p>
            <a:r>
              <a:rPr lang="en-US" sz="2400" dirty="0" smtClean="0">
                <a:latin typeface="Calibri Light" panose="020F0302020204030204" pitchFamily="34" charset="0"/>
                <a:cs typeface="Calibri Light" panose="020F0302020204030204" pitchFamily="34" charset="0"/>
              </a:rPr>
              <a:t>1. </a:t>
            </a:r>
            <a:r>
              <a:rPr lang="en-US" sz="2400" b="1" dirty="0" smtClean="0">
                <a:latin typeface="Calibri Light" panose="020F0302020204030204" pitchFamily="34" charset="0"/>
                <a:cs typeface="Calibri Light" panose="020F0302020204030204" pitchFamily="34" charset="0"/>
              </a:rPr>
              <a:t>Administrative bloat. </a:t>
            </a:r>
            <a:r>
              <a:rPr lang="en-US" sz="2400" dirty="0" smtClean="0">
                <a:latin typeface="Calibri Light" panose="020F0302020204030204" pitchFamily="34" charset="0"/>
                <a:cs typeface="Calibri Light" panose="020F0302020204030204" pitchFamily="34" charset="0"/>
              </a:rPr>
              <a:t>In recent years has the number of central administrators in your institution increased markedly? How about their salary increases compared to faculty salaries?</a:t>
            </a:r>
          </a:p>
          <a:p>
            <a:endParaRPr lang="en-US" sz="2400" dirty="0" smtClean="0">
              <a:latin typeface="Calibri Light" panose="020F0302020204030204" pitchFamily="34" charset="0"/>
              <a:cs typeface="Calibri Light" panose="020F0302020204030204" pitchFamily="34" charset="0"/>
            </a:endParaRPr>
          </a:p>
          <a:p>
            <a:r>
              <a:rPr lang="en-US" sz="2400" dirty="0">
                <a:latin typeface="Calibri Light" panose="020F0302020204030204" pitchFamily="34" charset="0"/>
                <a:cs typeface="Calibri Light" panose="020F0302020204030204" pitchFamily="34" charset="0"/>
              </a:rPr>
              <a:t>2</a:t>
            </a:r>
            <a:r>
              <a:rPr lang="en-US" sz="2400" dirty="0" smtClean="0">
                <a:latin typeface="Calibri Light" panose="020F0302020204030204" pitchFamily="34" charset="0"/>
                <a:cs typeface="Calibri Light" panose="020F0302020204030204" pitchFamily="34" charset="0"/>
              </a:rPr>
              <a:t>. </a:t>
            </a:r>
            <a:r>
              <a:rPr lang="en-US" sz="2400" b="1" dirty="0" smtClean="0">
                <a:latin typeface="Calibri Light" panose="020F0302020204030204" pitchFamily="34" charset="0"/>
                <a:cs typeface="Calibri Light" panose="020F0302020204030204" pitchFamily="34" charset="0"/>
              </a:rPr>
              <a:t>Committee proliferation</a:t>
            </a:r>
            <a:r>
              <a:rPr lang="en-US" sz="2400" dirty="0" smtClean="0">
                <a:latin typeface="Calibri Light" panose="020F0302020204030204" pitchFamily="34" charset="0"/>
                <a:cs typeface="Calibri Light" panose="020F0302020204030204" pitchFamily="34" charset="0"/>
              </a:rPr>
              <a:t>. How many committees in your institution?  </a:t>
            </a:r>
          </a:p>
          <a:p>
            <a:endParaRPr lang="en-US" sz="2400" dirty="0" smtClean="0">
              <a:latin typeface="Calibri Light" panose="020F0302020204030204" pitchFamily="34" charset="0"/>
              <a:cs typeface="Calibri Light" panose="020F0302020204030204" pitchFamily="34" charset="0"/>
            </a:endParaRPr>
          </a:p>
          <a:p>
            <a:r>
              <a:rPr lang="en-US" sz="2400" dirty="0">
                <a:latin typeface="Calibri Light" panose="020F0302020204030204" pitchFamily="34" charset="0"/>
                <a:cs typeface="Calibri Light" panose="020F0302020204030204" pitchFamily="34" charset="0"/>
              </a:rPr>
              <a:t>3</a:t>
            </a:r>
            <a:r>
              <a:rPr lang="en-US" sz="2400" dirty="0" smtClean="0">
                <a:latin typeface="Calibri Light" panose="020F0302020204030204" pitchFamily="34" charset="0"/>
                <a:cs typeface="Calibri Light" panose="020F0302020204030204" pitchFamily="34" charset="0"/>
              </a:rPr>
              <a:t>. </a:t>
            </a:r>
            <a:r>
              <a:rPr lang="en-US" sz="2400" b="1" dirty="0" smtClean="0">
                <a:latin typeface="Calibri Light" panose="020F0302020204030204" pitchFamily="34" charset="0"/>
                <a:cs typeface="Calibri Light" panose="020F0302020204030204" pitchFamily="34" charset="0"/>
              </a:rPr>
              <a:t>Plans decoupled from action</a:t>
            </a:r>
            <a:r>
              <a:rPr lang="en-US" sz="2400" dirty="0" smtClean="0">
                <a:latin typeface="Calibri Light" panose="020F0302020204030204" pitchFamily="34" charset="0"/>
                <a:cs typeface="Calibri Light" panose="020F0302020204030204" pitchFamily="34" charset="0"/>
              </a:rPr>
              <a:t>. When was your last institutional strategic plan written?  How much time did it take to write?  How much in the way of personnel expenses did it take to write?  What does the strategic plan say? Where’s your institution’s strategic plan?  What happens to your strategic plan once it’s written?</a:t>
            </a:r>
          </a:p>
          <a:p>
            <a:endParaRPr lang="en-US" sz="2400" dirty="0" smtClean="0">
              <a:latin typeface="Calibri Light" panose="020F0302020204030204" pitchFamily="34" charset="0"/>
              <a:cs typeface="Calibri Light" panose="020F0302020204030204" pitchFamily="34" charset="0"/>
            </a:endParaRPr>
          </a:p>
          <a:p>
            <a:r>
              <a:rPr lang="en-US" sz="2400" dirty="0">
                <a:latin typeface="Calibri Light" panose="020F0302020204030204" pitchFamily="34" charset="0"/>
                <a:cs typeface="Calibri Light" panose="020F0302020204030204" pitchFamily="34" charset="0"/>
              </a:rPr>
              <a:t>4</a:t>
            </a:r>
            <a:r>
              <a:rPr lang="en-US" sz="2400" dirty="0" smtClean="0">
                <a:latin typeface="Calibri Light" panose="020F0302020204030204" pitchFamily="34" charset="0"/>
                <a:cs typeface="Calibri Light" panose="020F0302020204030204" pitchFamily="34" charset="0"/>
              </a:rPr>
              <a:t>. </a:t>
            </a:r>
            <a:r>
              <a:rPr lang="en-US" sz="2400" b="1" dirty="0" smtClean="0">
                <a:latin typeface="Calibri Light" panose="020F0302020204030204" pitchFamily="34" charset="0"/>
                <a:cs typeface="Calibri Light" panose="020F0302020204030204" pitchFamily="34" charset="0"/>
              </a:rPr>
              <a:t>Departmental priorities ignored</a:t>
            </a:r>
            <a:r>
              <a:rPr lang="en-US" sz="2400" dirty="0" smtClean="0">
                <a:latin typeface="Calibri Light" panose="020F0302020204030204" pitchFamily="34" charset="0"/>
                <a:cs typeface="Calibri Light" panose="020F0302020204030204" pitchFamily="34" charset="0"/>
              </a:rPr>
              <a:t>. What are your department’s three most pressing needs? How long does it take to resource and actualize those highest priority department needs?</a:t>
            </a:r>
          </a:p>
          <a:p>
            <a:endParaRPr lang="en-US" sz="2400" dirty="0" smtClean="0">
              <a:latin typeface="Calibri Light" panose="020F0302020204030204" pitchFamily="34" charset="0"/>
              <a:cs typeface="Calibri Light" panose="020F0302020204030204" pitchFamily="34" charset="0"/>
            </a:endParaRPr>
          </a:p>
          <a:p>
            <a:r>
              <a:rPr lang="en-US" sz="2400" dirty="0">
                <a:latin typeface="Calibri Light" panose="020F0302020204030204" pitchFamily="34" charset="0"/>
                <a:cs typeface="Calibri Light" panose="020F0302020204030204" pitchFamily="34" charset="0"/>
              </a:rPr>
              <a:t>5</a:t>
            </a:r>
            <a:r>
              <a:rPr lang="en-US" sz="2400" dirty="0" smtClean="0">
                <a:latin typeface="Calibri Light" panose="020F0302020204030204" pitchFamily="34" charset="0"/>
                <a:cs typeface="Calibri Light" panose="020F0302020204030204" pitchFamily="34" charset="0"/>
              </a:rPr>
              <a:t>. </a:t>
            </a:r>
            <a:r>
              <a:rPr lang="en-US" sz="2400" b="1" dirty="0" smtClean="0">
                <a:latin typeface="Calibri Light" panose="020F0302020204030204" pitchFamily="34" charset="0"/>
                <a:cs typeface="Calibri Light" panose="020F0302020204030204" pitchFamily="34" charset="0"/>
              </a:rPr>
              <a:t>Micromanaged department budgets</a:t>
            </a:r>
            <a:r>
              <a:rPr lang="en-US" sz="2400" dirty="0" smtClean="0">
                <a:latin typeface="Calibri Light" panose="020F0302020204030204" pitchFamily="34" charset="0"/>
                <a:cs typeface="Calibri Light" panose="020F0302020204030204" pitchFamily="34" charset="0"/>
              </a:rPr>
              <a:t>. How much of your budget is discretionary and available for the chair’s allocation? </a:t>
            </a:r>
          </a:p>
          <a:p>
            <a:endParaRPr lang="en-US" sz="2400" dirty="0" smtClean="0"/>
          </a:p>
          <a:p>
            <a:endParaRPr lang="en-US" sz="2000" dirty="0" smtClean="0"/>
          </a:p>
          <a:p>
            <a:r>
              <a:rPr lang="en-US" dirty="0" smtClean="0"/>
              <a:t> </a:t>
            </a:r>
          </a:p>
          <a:p>
            <a:endParaRPr lang="en-US" dirty="0"/>
          </a:p>
        </p:txBody>
      </p:sp>
    </p:spTree>
    <p:extLst>
      <p:ext uri="{BB962C8B-B14F-4D97-AF65-F5344CB8AC3E}">
        <p14:creationId xmlns:p14="http://schemas.microsoft.com/office/powerpoint/2010/main" val="310004620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23745" y="401445"/>
            <a:ext cx="11418849" cy="6124754"/>
          </a:xfrm>
          <a:prstGeom prst="rect">
            <a:avLst/>
          </a:prstGeom>
        </p:spPr>
        <p:txBody>
          <a:bodyPr wrap="square">
            <a:spAutoFit/>
          </a:bodyPr>
          <a:lstStyle/>
          <a:p>
            <a:pPr algn="ctr"/>
            <a:r>
              <a:rPr lang="en-US" sz="2800" u="sng" dirty="0" smtClean="0">
                <a:latin typeface="Calibri Light" panose="020F0302020204030204" pitchFamily="34" charset="0"/>
                <a:cs typeface="Calibri Light" panose="020F0302020204030204" pitchFamily="34" charset="0"/>
              </a:rPr>
              <a:t>Where we are and how we got here:  </a:t>
            </a:r>
          </a:p>
          <a:p>
            <a:pPr algn="ctr"/>
            <a:r>
              <a:rPr lang="en-US" sz="2800" u="sng" dirty="0" smtClean="0">
                <a:latin typeface="Calibri Light" panose="020F0302020204030204" pitchFamily="34" charset="0"/>
                <a:cs typeface="Calibri Light" panose="020F0302020204030204" pitchFamily="34" charset="0"/>
              </a:rPr>
              <a:t>The rise of bureaucratic management and “academic détente”</a:t>
            </a:r>
          </a:p>
          <a:p>
            <a:endParaRPr lang="en-US" sz="2800" u="sng" dirty="0" smtClean="0">
              <a:latin typeface="Calibri Light" panose="020F0302020204030204" pitchFamily="34" charset="0"/>
              <a:cs typeface="Calibri Light" panose="020F0302020204030204" pitchFamily="34" charset="0"/>
            </a:endParaRPr>
          </a:p>
          <a:p>
            <a:r>
              <a:rPr lang="en-US" sz="2800" dirty="0" smtClean="0">
                <a:latin typeface="Calibri Light" panose="020F0302020204030204" pitchFamily="34" charset="0"/>
                <a:cs typeface="Calibri Light" panose="020F0302020204030204" pitchFamily="34" charset="0"/>
              </a:rPr>
              <a:t>1.	Ruling management principles based upon Taylor’s </a:t>
            </a:r>
            <a:r>
              <a:rPr lang="en-US" sz="2800" i="1" dirty="0" smtClean="0">
                <a:latin typeface="Calibri Light" panose="020F0302020204030204" pitchFamily="34" charset="0"/>
                <a:cs typeface="Calibri Light" panose="020F0302020204030204" pitchFamily="34" charset="0"/>
              </a:rPr>
              <a:t>Principles of Scientific Management </a:t>
            </a:r>
            <a:r>
              <a:rPr lang="en-US" sz="2800" dirty="0" smtClean="0">
                <a:latin typeface="Calibri Light" panose="020F0302020204030204" pitchFamily="34" charset="0"/>
                <a:cs typeface="Calibri Light" panose="020F0302020204030204" pitchFamily="34" charset="0"/>
              </a:rPr>
              <a:t>(1911) led to bureaucracy, siloes, specialized offices, “rational planning.”</a:t>
            </a:r>
          </a:p>
          <a:p>
            <a:endParaRPr lang="en-US" sz="2800" dirty="0" smtClean="0">
              <a:latin typeface="Calibri Light" panose="020F0302020204030204" pitchFamily="34" charset="0"/>
              <a:cs typeface="Calibri Light" panose="020F0302020204030204" pitchFamily="34" charset="0"/>
            </a:endParaRPr>
          </a:p>
          <a:p>
            <a:pPr marL="514350" indent="-514350">
              <a:buAutoNum type="arabicPeriod" startAt="2"/>
            </a:pPr>
            <a:r>
              <a:rPr lang="en-US" sz="2800" dirty="0" smtClean="0">
                <a:latin typeface="Calibri Light" panose="020F0302020204030204" pitchFamily="34" charset="0"/>
                <a:cs typeface="Calibri Light" panose="020F0302020204030204" pitchFamily="34" charset="0"/>
              </a:rPr>
              <a:t>Statement of principles of academic freedom and tenure endorsed by AAUP, AACU, ACE</a:t>
            </a:r>
          </a:p>
          <a:p>
            <a:pPr marL="514350" indent="-514350">
              <a:buAutoNum type="arabicPeriod" startAt="2"/>
            </a:pPr>
            <a:endParaRPr lang="en-US" sz="2800" dirty="0" smtClean="0">
              <a:latin typeface="Calibri Light" panose="020F0302020204030204" pitchFamily="34" charset="0"/>
              <a:cs typeface="Calibri Light" panose="020F0302020204030204" pitchFamily="34" charset="0"/>
            </a:endParaRPr>
          </a:p>
          <a:p>
            <a:r>
              <a:rPr lang="en-US" sz="2800" dirty="0" smtClean="0">
                <a:latin typeface="Calibri Light" panose="020F0302020204030204" pitchFamily="34" charset="0"/>
                <a:cs typeface="Calibri Light" panose="020F0302020204030204" pitchFamily="34" charset="0"/>
              </a:rPr>
              <a:t>Corollary: Tenured faculty can “outlive” any president, provost or dean</a:t>
            </a:r>
          </a:p>
          <a:p>
            <a:r>
              <a:rPr lang="en-US" sz="2800" dirty="0" smtClean="0">
                <a:latin typeface="Calibri Light" panose="020F0302020204030204" pitchFamily="34" charset="0"/>
                <a:cs typeface="Calibri Light" panose="020F0302020204030204" pitchFamily="34" charset="0"/>
              </a:rPr>
              <a:t>In combination 1 and 2 have led to a form of “academic détente” whereby administration and faculty hold virtual veto over proposals for change they deem outside of their central interests</a:t>
            </a:r>
            <a:endParaRPr lang="en-US" sz="2800" dirty="0">
              <a:latin typeface="Calibri Light" panose="020F0302020204030204" pitchFamily="34" charset="0"/>
              <a:cs typeface="Calibri Light" panose="020F0302020204030204" pitchFamily="34" charset="0"/>
            </a:endParaRPr>
          </a:p>
        </p:txBody>
      </p:sp>
    </p:spTree>
    <p:extLst>
      <p:ext uri="{BB962C8B-B14F-4D97-AF65-F5344CB8AC3E}">
        <p14:creationId xmlns:p14="http://schemas.microsoft.com/office/powerpoint/2010/main" val="157247911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endParaRPr lang="en-US" dirty="0"/>
          </a:p>
        </p:txBody>
      </p:sp>
      <p:sp>
        <p:nvSpPr>
          <p:cNvPr id="8" name="Content Placeholder 7"/>
          <p:cNvSpPr>
            <a:spLocks noGrp="1"/>
          </p:cNvSpPr>
          <p:nvPr>
            <p:ph idx="1"/>
          </p:nvPr>
        </p:nvSpPr>
        <p:spPr/>
        <p:txBody>
          <a:bodyPr>
            <a:normAutofit/>
          </a:bodyPr>
          <a:lstStyle/>
          <a:p>
            <a:r>
              <a:rPr lang="en-US" sz="3200" dirty="0">
                <a:latin typeface="Calibri Light" panose="020F0302020204030204" pitchFamily="34" charset="0"/>
                <a:cs typeface="Calibri Light" panose="020F0302020204030204" pitchFamily="34" charset="0"/>
              </a:rPr>
              <a:t>Taylor’s model of “scientific management” </a:t>
            </a:r>
            <a:r>
              <a:rPr lang="en-US" sz="3200" dirty="0" smtClean="0">
                <a:latin typeface="Calibri Light" panose="020F0302020204030204" pitchFamily="34" charset="0"/>
                <a:cs typeface="Calibri Light" panose="020F0302020204030204" pitchFamily="34" charset="0"/>
              </a:rPr>
              <a:t>was </a:t>
            </a:r>
            <a:r>
              <a:rPr lang="en-US" sz="3200" dirty="0">
                <a:latin typeface="Calibri Light" panose="020F0302020204030204" pitchFamily="34" charset="0"/>
                <a:cs typeface="Calibri Light" panose="020F0302020204030204" pitchFamily="34" charset="0"/>
              </a:rPr>
              <a:t>suited for an era when the preservation of existing knowledge was more important than meeting the challenges of new unforeseen problems and opportunities. </a:t>
            </a:r>
            <a:endParaRPr lang="en-US" sz="3200" dirty="0" smtClean="0">
              <a:latin typeface="Calibri Light" panose="020F0302020204030204" pitchFamily="34" charset="0"/>
              <a:cs typeface="Calibri Light" panose="020F0302020204030204" pitchFamily="34" charset="0"/>
            </a:endParaRPr>
          </a:p>
          <a:p>
            <a:r>
              <a:rPr lang="en-US" sz="3200" dirty="0" smtClean="0">
                <a:latin typeface="Calibri Light" panose="020F0302020204030204" pitchFamily="34" charset="0"/>
                <a:cs typeface="Calibri Light" panose="020F0302020204030204" pitchFamily="34" charset="0"/>
              </a:rPr>
              <a:t>In </a:t>
            </a:r>
            <a:r>
              <a:rPr lang="en-US" sz="3200" dirty="0">
                <a:latin typeface="Calibri Light" panose="020F0302020204030204" pitchFamily="34" charset="0"/>
                <a:cs typeface="Calibri Light" panose="020F0302020204030204" pitchFamily="34" charset="0"/>
              </a:rPr>
              <a:t>the rapidly shifting terrain fueled by </a:t>
            </a:r>
            <a:r>
              <a:rPr lang="en-US" sz="3200" dirty="0" smtClean="0">
                <a:latin typeface="Calibri Light" panose="020F0302020204030204" pitchFamily="34" charset="0"/>
                <a:cs typeface="Calibri Light" panose="020F0302020204030204" pitchFamily="34" charset="0"/>
              </a:rPr>
              <a:t>global change, exponentially </a:t>
            </a:r>
            <a:r>
              <a:rPr lang="en-US" sz="3200" dirty="0">
                <a:latin typeface="Calibri Light" panose="020F0302020204030204" pitchFamily="34" charset="0"/>
                <a:cs typeface="Calibri Light" panose="020F0302020204030204" pitchFamily="34" charset="0"/>
              </a:rPr>
              <a:t>faster microprocessors, the rapid application of diverse talents is key to department, school and university success. </a:t>
            </a:r>
          </a:p>
        </p:txBody>
      </p:sp>
    </p:spTree>
    <p:extLst>
      <p:ext uri="{BB962C8B-B14F-4D97-AF65-F5344CB8AC3E}">
        <p14:creationId xmlns:p14="http://schemas.microsoft.com/office/powerpoint/2010/main" val="226219642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57561" y="512955"/>
            <a:ext cx="11218127" cy="4524315"/>
          </a:xfrm>
          <a:prstGeom prst="rect">
            <a:avLst/>
          </a:prstGeom>
        </p:spPr>
        <p:txBody>
          <a:bodyPr wrap="square">
            <a:spAutoFit/>
          </a:bodyPr>
          <a:lstStyle/>
          <a:p>
            <a:pPr algn="ctr"/>
            <a:r>
              <a:rPr lang="en-US" sz="3200" u="sng" dirty="0" smtClean="0">
                <a:latin typeface="Calibri Light" panose="020F0302020204030204" pitchFamily="34" charset="0"/>
                <a:cs typeface="Calibri Light" panose="020F0302020204030204" pitchFamily="34" charset="0"/>
              </a:rPr>
              <a:t>Why colleges do what they do? Why is change so difficult </a:t>
            </a:r>
          </a:p>
          <a:p>
            <a:pPr algn="ctr"/>
            <a:r>
              <a:rPr lang="en-US" sz="3200" u="sng" dirty="0" smtClean="0">
                <a:latin typeface="Calibri Light" panose="020F0302020204030204" pitchFamily="34" charset="0"/>
                <a:cs typeface="Calibri Light" panose="020F0302020204030204" pitchFamily="34" charset="0"/>
              </a:rPr>
              <a:t>and slow?  The theoretical argument</a:t>
            </a:r>
          </a:p>
          <a:p>
            <a:endParaRPr lang="en-US" sz="3200" u="sng" dirty="0" smtClean="0">
              <a:latin typeface="Calibri Light" panose="020F0302020204030204" pitchFamily="34" charset="0"/>
              <a:cs typeface="Calibri Light" panose="020F0302020204030204" pitchFamily="34" charset="0"/>
            </a:endParaRPr>
          </a:p>
          <a:p>
            <a:r>
              <a:rPr lang="en-US" sz="3200" dirty="0">
                <a:latin typeface="Calibri Light" panose="020F0302020204030204" pitchFamily="34" charset="0"/>
                <a:cs typeface="Calibri Light" panose="020F0302020204030204" pitchFamily="34" charset="0"/>
              </a:rPr>
              <a:t>F</a:t>
            </a:r>
            <a:r>
              <a:rPr lang="en-US" sz="3200" dirty="0" smtClean="0">
                <a:latin typeface="Calibri Light" panose="020F0302020204030204" pitchFamily="34" charset="0"/>
                <a:cs typeface="Calibri Light" panose="020F0302020204030204" pitchFamily="34" charset="0"/>
              </a:rPr>
              <a:t>ormal structure and SOPs in colleges and universities are </a:t>
            </a:r>
            <a:r>
              <a:rPr lang="en-US" sz="3200" u="sng" dirty="0" smtClean="0">
                <a:latin typeface="Calibri Light" panose="020F0302020204030204" pitchFamily="34" charset="0"/>
                <a:cs typeface="Calibri Light" panose="020F0302020204030204" pitchFamily="34" charset="0"/>
              </a:rPr>
              <a:t>not</a:t>
            </a:r>
            <a:r>
              <a:rPr lang="en-US" sz="3200" dirty="0" smtClean="0">
                <a:latin typeface="Calibri Light" panose="020F0302020204030204" pitchFamily="34" charset="0"/>
                <a:cs typeface="Calibri Light" panose="020F0302020204030204" pitchFamily="34" charset="0"/>
              </a:rPr>
              <a:t> designed for efficiency and productivity, but instead serve primarily as ceremonial instruments to gain external and internal legitimacy.  Therefore in order to increase productivity institutional formal structures need to be coupled to responsibility and authority conducive to productive activity.</a:t>
            </a:r>
            <a:endParaRPr lang="en-US" sz="3200" dirty="0">
              <a:latin typeface="Calibri Light" panose="020F0302020204030204" pitchFamily="34" charset="0"/>
              <a:cs typeface="Calibri Light" panose="020F0302020204030204" pitchFamily="34" charset="0"/>
            </a:endParaRPr>
          </a:p>
        </p:txBody>
      </p:sp>
    </p:spTree>
    <p:extLst>
      <p:ext uri="{BB962C8B-B14F-4D97-AF65-F5344CB8AC3E}">
        <p14:creationId xmlns:p14="http://schemas.microsoft.com/office/powerpoint/2010/main" val="98418972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25189" y="914400"/>
            <a:ext cx="10682869" cy="3046988"/>
          </a:xfrm>
          <a:prstGeom prst="rect">
            <a:avLst/>
          </a:prstGeom>
        </p:spPr>
        <p:txBody>
          <a:bodyPr wrap="square">
            <a:spAutoFit/>
          </a:bodyPr>
          <a:lstStyle/>
          <a:p>
            <a:r>
              <a:rPr lang="en-US" sz="3200" u="sng" dirty="0" smtClean="0">
                <a:latin typeface="Calibri Light" panose="020F0302020204030204" pitchFamily="34" charset="0"/>
                <a:cs typeface="Calibri Light" panose="020F0302020204030204" pitchFamily="34" charset="0"/>
              </a:rPr>
              <a:t>Academic management in American colleges </a:t>
            </a:r>
          </a:p>
          <a:p>
            <a:endParaRPr lang="en-US" sz="3200" dirty="0">
              <a:latin typeface="Calibri Light" panose="020F0302020204030204" pitchFamily="34" charset="0"/>
              <a:cs typeface="Calibri Light" panose="020F0302020204030204" pitchFamily="34" charset="0"/>
            </a:endParaRPr>
          </a:p>
          <a:p>
            <a:r>
              <a:rPr lang="en-US" sz="3200" dirty="0" smtClean="0">
                <a:latin typeface="Calibri Light" panose="020F0302020204030204" pitchFamily="34" charset="0"/>
                <a:cs typeface="Calibri Light" panose="020F0302020204030204" pitchFamily="34" charset="0"/>
              </a:rPr>
              <a:t>Effective control from the top is restrained by unions, senates, accrediting bodies, donors, political players from legislature thru students and staff, issues that live within virtual no-</a:t>
            </a:r>
            <a:r>
              <a:rPr lang="en-US" sz="3200" dirty="0" err="1" smtClean="0">
                <a:latin typeface="Calibri Light" panose="020F0302020204030204" pitchFamily="34" charset="0"/>
                <a:cs typeface="Calibri Light" panose="020F0302020204030204" pitchFamily="34" charset="0"/>
              </a:rPr>
              <a:t>fly”zones</a:t>
            </a:r>
            <a:r>
              <a:rPr lang="en-US" sz="3200" dirty="0" smtClean="0">
                <a:latin typeface="Calibri Light" panose="020F0302020204030204" pitchFamily="34" charset="0"/>
                <a:cs typeface="Calibri Light" panose="020F0302020204030204" pitchFamily="34" charset="0"/>
              </a:rPr>
              <a:t>, faculty committees each with virtual vetoes</a:t>
            </a:r>
            <a:endParaRPr lang="en-US" sz="3200" dirty="0">
              <a:latin typeface="Calibri Light" panose="020F0302020204030204" pitchFamily="34" charset="0"/>
              <a:cs typeface="Calibri Light" panose="020F0302020204030204" pitchFamily="34" charset="0"/>
            </a:endParaRPr>
          </a:p>
        </p:txBody>
      </p:sp>
    </p:spTree>
    <p:extLst>
      <p:ext uri="{BB962C8B-B14F-4D97-AF65-F5344CB8AC3E}">
        <p14:creationId xmlns:p14="http://schemas.microsoft.com/office/powerpoint/2010/main" val="404793257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needed now?</a:t>
            </a:r>
            <a:endParaRPr lang="en-US" dirty="0"/>
          </a:p>
        </p:txBody>
      </p:sp>
      <p:sp>
        <p:nvSpPr>
          <p:cNvPr id="3" name="Content Placeholder 2"/>
          <p:cNvSpPr>
            <a:spLocks noGrp="1"/>
          </p:cNvSpPr>
          <p:nvPr>
            <p:ph idx="1"/>
          </p:nvPr>
        </p:nvSpPr>
        <p:spPr/>
        <p:txBody>
          <a:bodyPr/>
          <a:lstStyle/>
          <a:p>
            <a:endParaRPr lang="en-US" dirty="0" smtClean="0"/>
          </a:p>
          <a:p>
            <a:endParaRPr lang="en-US" dirty="0"/>
          </a:p>
          <a:p>
            <a:pPr algn="ctr"/>
            <a:r>
              <a:rPr lang="en-US" sz="4800" dirty="0" smtClean="0"/>
              <a:t>Innovative “disruption”</a:t>
            </a:r>
            <a:endParaRPr lang="en-US" sz="4800" dirty="0"/>
          </a:p>
        </p:txBody>
      </p:sp>
    </p:spTree>
    <p:extLst>
      <p:ext uri="{BB962C8B-B14F-4D97-AF65-F5344CB8AC3E}">
        <p14:creationId xmlns:p14="http://schemas.microsoft.com/office/powerpoint/2010/main" val="2337659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50848" y="539933"/>
            <a:ext cx="10734907" cy="6432530"/>
          </a:xfrm>
          <a:prstGeom prst="rect">
            <a:avLst/>
          </a:prstGeom>
        </p:spPr>
        <p:txBody>
          <a:bodyPr wrap="square">
            <a:spAutoFit/>
          </a:bodyPr>
          <a:lstStyle/>
          <a:p>
            <a:r>
              <a:rPr lang="en-US" sz="3200" dirty="0" smtClean="0">
                <a:latin typeface="+mj-lt"/>
              </a:rPr>
              <a:t>Don Chu	</a:t>
            </a:r>
            <a:r>
              <a:rPr lang="en-US" sz="2800" dirty="0" smtClean="0">
                <a:latin typeface="+mj-lt"/>
              </a:rPr>
              <a:t>Academic specialization in sociology of organizations, professor, chair, dean, California State University Chancellor’s Office, State University System of Florida, private and public schools, traditional and online, accreditor, researcher, educational leadership consultant</a:t>
            </a:r>
          </a:p>
          <a:p>
            <a:endParaRPr lang="en-US" sz="2800" dirty="0" smtClean="0">
              <a:latin typeface="+mj-lt"/>
            </a:endParaRPr>
          </a:p>
          <a:p>
            <a:r>
              <a:rPr lang="en-US" sz="3200" dirty="0" err="1" smtClean="0">
                <a:latin typeface="+mj-lt"/>
              </a:rPr>
              <a:t>Kimihiko</a:t>
            </a:r>
            <a:r>
              <a:rPr lang="en-US" sz="3200" dirty="0" smtClean="0">
                <a:latin typeface="+mj-lt"/>
              </a:rPr>
              <a:t> Nomura </a:t>
            </a:r>
            <a:r>
              <a:rPr lang="en-US" sz="3200" dirty="0">
                <a:latin typeface="+mj-lt"/>
              </a:rPr>
              <a:t> </a:t>
            </a:r>
            <a:r>
              <a:rPr lang="en-US" sz="2800" dirty="0" smtClean="0">
                <a:latin typeface="+mj-lt"/>
              </a:rPr>
              <a:t>Professor of Japanese and the director of the Japanese Language and Culture Program in the Department of International Languages, Literatures, and Cultures at California State University, Chico. He received his doctorate in education from Northern Arizona University in 1990. Dr. Nomura has been a foreign language instructor both in Japan and in the U.S. for the last forty-five years.</a:t>
            </a:r>
          </a:p>
          <a:p>
            <a:endParaRPr lang="en-US" sz="3200" dirty="0" smtClean="0"/>
          </a:p>
          <a:p>
            <a:endParaRPr lang="en-US" sz="3200" dirty="0" smtClean="0"/>
          </a:p>
          <a:p>
            <a:endParaRPr lang="en-US" sz="3200" dirty="0"/>
          </a:p>
        </p:txBody>
      </p:sp>
    </p:spTree>
    <p:extLst>
      <p:ext uri="{BB962C8B-B14F-4D97-AF65-F5344CB8AC3E}">
        <p14:creationId xmlns:p14="http://schemas.microsoft.com/office/powerpoint/2010/main" val="263875502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i="1" dirty="0"/>
              <a:t>The Innovative University: Changing the DNA of Higher </a:t>
            </a:r>
            <a:r>
              <a:rPr lang="en-US" i="1" dirty="0" smtClean="0"/>
              <a:t>Education </a:t>
            </a:r>
            <a:r>
              <a:rPr lang="en-US" dirty="0" smtClean="0"/>
              <a:t>by Clayton Christensen</a:t>
            </a:r>
            <a:endParaRPr lang="en-US" dirty="0"/>
          </a:p>
        </p:txBody>
      </p:sp>
      <p:sp>
        <p:nvSpPr>
          <p:cNvPr id="3" name="Content Placeholder 2"/>
          <p:cNvSpPr>
            <a:spLocks noGrp="1"/>
          </p:cNvSpPr>
          <p:nvPr>
            <p:ph idx="1"/>
          </p:nvPr>
        </p:nvSpPr>
        <p:spPr/>
        <p:txBody>
          <a:bodyPr/>
          <a:lstStyle/>
          <a:p>
            <a:r>
              <a:rPr lang="en-US" dirty="0" smtClean="0"/>
              <a:t>In organizations like colleges, where quality of products is difficult to measure substituted for hard metrics is “prestige” and “status”</a:t>
            </a:r>
          </a:p>
          <a:p>
            <a:r>
              <a:rPr lang="en-US" dirty="0" smtClean="0"/>
              <a:t>Athletics</a:t>
            </a:r>
          </a:p>
          <a:p>
            <a:r>
              <a:rPr lang="en-US" dirty="0" smtClean="0"/>
              <a:t>US News and World Report rankings</a:t>
            </a:r>
          </a:p>
          <a:p>
            <a:r>
              <a:rPr lang="en-US" dirty="0" smtClean="0"/>
              <a:t>Capital construction and bigger donors</a:t>
            </a:r>
          </a:p>
          <a:p>
            <a:r>
              <a:rPr lang="en-US" dirty="0" smtClean="0"/>
              <a:t>The avoidance of controversy</a:t>
            </a:r>
          </a:p>
          <a:p>
            <a:r>
              <a:rPr lang="en-US" dirty="0" smtClean="0"/>
              <a:t>Public relations departments</a:t>
            </a:r>
            <a:endParaRPr lang="en-US" dirty="0"/>
          </a:p>
        </p:txBody>
      </p:sp>
    </p:spTree>
    <p:extLst>
      <p:ext uri="{BB962C8B-B14F-4D97-AF65-F5344CB8AC3E}">
        <p14:creationId xmlns:p14="http://schemas.microsoft.com/office/powerpoint/2010/main" val="295443860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a:t>
            </a:r>
            <a:r>
              <a:rPr lang="en-US" dirty="0" smtClean="0"/>
              <a:t>ncremental progress toward disruption</a:t>
            </a:r>
            <a:endParaRPr lang="en-US" dirty="0"/>
          </a:p>
        </p:txBody>
      </p:sp>
      <p:sp>
        <p:nvSpPr>
          <p:cNvPr id="3" name="Content Placeholder 2"/>
          <p:cNvSpPr>
            <a:spLocks noGrp="1"/>
          </p:cNvSpPr>
          <p:nvPr>
            <p:ph idx="1"/>
          </p:nvPr>
        </p:nvSpPr>
        <p:spPr/>
        <p:txBody>
          <a:bodyPr>
            <a:noAutofit/>
          </a:bodyPr>
          <a:lstStyle/>
          <a:p>
            <a:r>
              <a:rPr lang="en-US" sz="3200" dirty="0"/>
              <a:t>As Christensen points out new innovations initially succeed  by redefining quality in a simple and often disparaged application at first and then takes more and more market share over time as it becomes able to tackle more complicated problems.  He goes on to say that “Disruptive innovations are plugged into new models, which allow organizations to serve a job to be done in the lives of customers at this new lower price point or in this new, far more convenient fashion without extra cost” </a:t>
            </a:r>
          </a:p>
        </p:txBody>
      </p:sp>
    </p:spTree>
    <p:extLst>
      <p:ext uri="{BB962C8B-B14F-4D97-AF65-F5344CB8AC3E}">
        <p14:creationId xmlns:p14="http://schemas.microsoft.com/office/powerpoint/2010/main" val="62833896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80585" y="691376"/>
            <a:ext cx="10593659" cy="5878532"/>
          </a:xfrm>
          <a:prstGeom prst="rect">
            <a:avLst/>
          </a:prstGeom>
        </p:spPr>
        <p:txBody>
          <a:bodyPr wrap="square">
            <a:spAutoFit/>
          </a:bodyPr>
          <a:lstStyle/>
          <a:p>
            <a:pPr algn="ctr"/>
            <a:r>
              <a:rPr lang="en-US" sz="2800" dirty="0" smtClean="0">
                <a:latin typeface="Calibri Light" panose="020F0302020204030204" pitchFamily="34" charset="0"/>
                <a:cs typeface="Calibri Light" panose="020F0302020204030204" pitchFamily="34" charset="0"/>
              </a:rPr>
              <a:t>Today’s </a:t>
            </a:r>
            <a:r>
              <a:rPr lang="en-US" sz="2800" dirty="0" smtClean="0">
                <a:latin typeface="Calibri Light" panose="020F0302020204030204" pitchFamily="34" charset="0"/>
                <a:cs typeface="Calibri Light" panose="020F0302020204030204" pitchFamily="34" charset="0"/>
              </a:rPr>
              <a:t>goal “Innovative disruption”: 2.0 academic management </a:t>
            </a:r>
          </a:p>
          <a:p>
            <a:pPr algn="ctr"/>
            <a:endParaRPr lang="en-US" sz="2800" dirty="0">
              <a:latin typeface="Calibri Light" panose="020F0302020204030204" pitchFamily="34" charset="0"/>
              <a:cs typeface="Calibri Light" panose="020F0302020204030204" pitchFamily="34" charset="0"/>
            </a:endParaRPr>
          </a:p>
          <a:p>
            <a:r>
              <a:rPr lang="en-US" sz="2800" u="sng" dirty="0" smtClean="0">
                <a:latin typeface="Calibri Light" panose="020F0302020204030204" pitchFamily="34" charset="0"/>
                <a:cs typeface="Calibri Light" panose="020F0302020204030204" pitchFamily="34" charset="0"/>
              </a:rPr>
              <a:t>Essential factors in 2.0 management</a:t>
            </a:r>
          </a:p>
          <a:p>
            <a:r>
              <a:rPr lang="en-US" sz="2800" dirty="0" smtClean="0">
                <a:latin typeface="Calibri Light" panose="020F0302020204030204" pitchFamily="34" charset="0"/>
                <a:cs typeface="Calibri Light" panose="020F0302020204030204" pitchFamily="34" charset="0"/>
              </a:rPr>
              <a:t>Support of the </a:t>
            </a:r>
            <a:r>
              <a:rPr lang="en-US" sz="2800" dirty="0" smtClean="0">
                <a:latin typeface="Calibri Light" panose="020F0302020204030204" pitchFamily="34" charset="0"/>
                <a:cs typeface="Calibri Light" panose="020F0302020204030204" pitchFamily="34" charset="0"/>
              </a:rPr>
              <a:t>dean (and academic vice-president)</a:t>
            </a:r>
            <a:endParaRPr lang="en-US" sz="2800" dirty="0" smtClean="0">
              <a:latin typeface="Calibri Light" panose="020F0302020204030204" pitchFamily="34" charset="0"/>
              <a:cs typeface="Calibri Light" panose="020F0302020204030204" pitchFamily="34" charset="0"/>
            </a:endParaRPr>
          </a:p>
          <a:p>
            <a:r>
              <a:rPr lang="en-US" sz="2800" dirty="0" smtClean="0">
                <a:latin typeface="Calibri Light" panose="020F0302020204030204" pitchFamily="34" charset="0"/>
                <a:cs typeface="Calibri Light" panose="020F0302020204030204" pitchFamily="34" charset="0"/>
              </a:rPr>
              <a:t>Capable department </a:t>
            </a:r>
            <a:r>
              <a:rPr lang="en-US" sz="2800" dirty="0" smtClean="0">
                <a:latin typeface="Calibri Light" panose="020F0302020204030204" pitchFamily="34" charset="0"/>
                <a:cs typeface="Calibri Light" panose="020F0302020204030204" pitchFamily="34" charset="0"/>
              </a:rPr>
              <a:t>chair</a:t>
            </a:r>
          </a:p>
          <a:p>
            <a:r>
              <a:rPr lang="en-US" sz="2800" dirty="0" smtClean="0">
                <a:latin typeface="Calibri Light" panose="020F0302020204030204" pitchFamily="34" charset="0"/>
                <a:cs typeface="Calibri Light" panose="020F0302020204030204" pitchFamily="34" charset="0"/>
              </a:rPr>
              <a:t>Professionalization </a:t>
            </a:r>
            <a:r>
              <a:rPr lang="en-US" sz="2800" dirty="0" smtClean="0">
                <a:latin typeface="Calibri Light" panose="020F0302020204030204" pitchFamily="34" charset="0"/>
                <a:cs typeface="Calibri Light" panose="020F0302020204030204" pitchFamily="34" charset="0"/>
              </a:rPr>
              <a:t>of the chair</a:t>
            </a:r>
          </a:p>
          <a:p>
            <a:r>
              <a:rPr lang="en-US" sz="2800" dirty="0" smtClean="0">
                <a:latin typeface="Calibri Light" panose="020F0302020204030204" pitchFamily="34" charset="0"/>
                <a:cs typeface="Calibri Light" panose="020F0302020204030204" pitchFamily="34" charset="0"/>
              </a:rPr>
              <a:t>Delegation of authority and legitimacy to the chair</a:t>
            </a:r>
          </a:p>
          <a:p>
            <a:r>
              <a:rPr lang="en-US" sz="2800" dirty="0" smtClean="0">
                <a:latin typeface="Calibri Light" panose="020F0302020204030204" pitchFamily="34" charset="0"/>
                <a:cs typeface="Calibri Light" panose="020F0302020204030204" pitchFamily="34" charset="0"/>
              </a:rPr>
              <a:t>Commensurate responsibility of the chair and department to achieve agreed upon goals</a:t>
            </a:r>
          </a:p>
          <a:p>
            <a:r>
              <a:rPr lang="en-US" sz="2800" dirty="0" smtClean="0">
                <a:latin typeface="Calibri Light" panose="020F0302020204030204" pitchFamily="34" charset="0"/>
                <a:cs typeface="Calibri Light" panose="020F0302020204030204" pitchFamily="34" charset="0"/>
              </a:rPr>
              <a:t>Capable staff trained to monitor department metrics</a:t>
            </a:r>
          </a:p>
          <a:p>
            <a:r>
              <a:rPr lang="en-US" sz="2800" dirty="0" smtClean="0">
                <a:latin typeface="Calibri Light" panose="020F0302020204030204" pitchFamily="34" charset="0"/>
                <a:cs typeface="Calibri Light" panose="020F0302020204030204" pitchFamily="34" charset="0"/>
              </a:rPr>
              <a:t>Supportive faculty leader</a:t>
            </a:r>
            <a:endParaRPr lang="en-US" sz="3200" dirty="0" smtClean="0">
              <a:latin typeface="Calibri Light" panose="020F0302020204030204" pitchFamily="34" charset="0"/>
              <a:cs typeface="Calibri Light" panose="020F0302020204030204" pitchFamily="34" charset="0"/>
            </a:endParaRPr>
          </a:p>
          <a:p>
            <a:r>
              <a:rPr lang="en-US" sz="3200" dirty="0" smtClean="0">
                <a:latin typeface="Calibri Light" panose="020F0302020204030204" pitchFamily="34" charset="0"/>
                <a:cs typeface="Calibri Light" panose="020F0302020204030204" pitchFamily="34" charset="0"/>
              </a:rPr>
              <a:t>Entrepreneurial faculty capable of seizing opportunities</a:t>
            </a:r>
          </a:p>
          <a:p>
            <a:endParaRPr lang="en-US" sz="3200" dirty="0" smtClean="0">
              <a:latin typeface="Calibri Light" panose="020F0302020204030204" pitchFamily="34" charset="0"/>
              <a:cs typeface="Calibri Light" panose="020F0302020204030204" pitchFamily="34" charset="0"/>
            </a:endParaRPr>
          </a:p>
        </p:txBody>
      </p:sp>
    </p:spTree>
    <p:extLst>
      <p:ext uri="{BB962C8B-B14F-4D97-AF65-F5344CB8AC3E}">
        <p14:creationId xmlns:p14="http://schemas.microsoft.com/office/powerpoint/2010/main" val="223333504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7280" y="286604"/>
            <a:ext cx="10058400" cy="602038"/>
          </a:xfrm>
        </p:spPr>
        <p:txBody>
          <a:bodyPr>
            <a:normAutofit fontScale="90000"/>
          </a:bodyPr>
          <a:lstStyle/>
          <a:p>
            <a:r>
              <a:rPr lang="en-US" dirty="0" smtClean="0"/>
              <a:t>What’s the payoff for 2.0 management?</a:t>
            </a:r>
            <a:endParaRPr lang="en-US" dirty="0"/>
          </a:p>
        </p:txBody>
      </p:sp>
      <p:sp>
        <p:nvSpPr>
          <p:cNvPr id="3" name="Content Placeholder 2"/>
          <p:cNvSpPr>
            <a:spLocks noGrp="1"/>
          </p:cNvSpPr>
          <p:nvPr>
            <p:ph idx="1"/>
          </p:nvPr>
        </p:nvSpPr>
        <p:spPr>
          <a:xfrm>
            <a:off x="1097280" y="1674255"/>
            <a:ext cx="10058400" cy="4117567"/>
          </a:xfrm>
        </p:spPr>
        <p:txBody>
          <a:bodyPr>
            <a:normAutofit lnSpcReduction="10000"/>
          </a:bodyPr>
          <a:lstStyle/>
          <a:p>
            <a:endParaRPr lang="en-US" dirty="0" smtClean="0"/>
          </a:p>
          <a:p>
            <a:r>
              <a:rPr lang="en-US" dirty="0" smtClean="0"/>
              <a:t>Greater autonomy at the department level</a:t>
            </a:r>
          </a:p>
          <a:p>
            <a:r>
              <a:rPr lang="en-US" dirty="0" smtClean="0"/>
              <a:t>More resources departments can allocate to areas of highest priority</a:t>
            </a:r>
          </a:p>
          <a:p>
            <a:r>
              <a:rPr lang="en-US" dirty="0" smtClean="0"/>
              <a:t>Heightened support of faculty </a:t>
            </a:r>
            <a:r>
              <a:rPr lang="en-US" dirty="0" smtClean="0"/>
              <a:t>professional </a:t>
            </a:r>
            <a:r>
              <a:rPr lang="en-US" dirty="0" smtClean="0"/>
              <a:t>development</a:t>
            </a:r>
          </a:p>
          <a:p>
            <a:r>
              <a:rPr lang="en-US" dirty="0" smtClean="0"/>
              <a:t>Enhanced achievement of department mission and effective response to constituent needs</a:t>
            </a:r>
          </a:p>
          <a:p>
            <a:r>
              <a:rPr lang="en-US" dirty="0" smtClean="0"/>
              <a:t>Increased financial incentives to the department and </a:t>
            </a:r>
            <a:r>
              <a:rPr lang="en-US" dirty="0" smtClean="0"/>
              <a:t>faculty</a:t>
            </a:r>
          </a:p>
          <a:p>
            <a:r>
              <a:rPr lang="en-US" dirty="0" smtClean="0"/>
              <a:t>Excitement in the halls, a sense of heightened purpose and fulfillment</a:t>
            </a:r>
            <a:endParaRPr lang="en-US" dirty="0" smtClean="0"/>
          </a:p>
          <a:p>
            <a:endParaRPr lang="en-US" dirty="0"/>
          </a:p>
          <a:p>
            <a:r>
              <a:rPr lang="en-US" dirty="0" smtClean="0"/>
              <a:t>All achieved within the </a:t>
            </a:r>
            <a:r>
              <a:rPr lang="en-US" b="1" u="sng" dirty="0" smtClean="0"/>
              <a:t>existing</a:t>
            </a:r>
            <a:r>
              <a:rPr lang="en-US" dirty="0" smtClean="0"/>
              <a:t> annual budget allocations, i.e. </a:t>
            </a:r>
            <a:r>
              <a:rPr lang="en-US" b="1" dirty="0" smtClean="0"/>
              <a:t>without</a:t>
            </a:r>
            <a:r>
              <a:rPr lang="en-US" dirty="0" smtClean="0"/>
              <a:t> increased financial support from central administration</a:t>
            </a:r>
            <a:endParaRPr lang="en-US" dirty="0"/>
          </a:p>
        </p:txBody>
      </p:sp>
    </p:spTree>
    <p:extLst>
      <p:ext uri="{BB962C8B-B14F-4D97-AF65-F5344CB8AC3E}">
        <p14:creationId xmlns:p14="http://schemas.microsoft.com/office/powerpoint/2010/main" val="139622231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a:t>
            </a:r>
            <a:endParaRPr lang="en-US" dirty="0"/>
          </a:p>
        </p:txBody>
      </p:sp>
      <p:sp>
        <p:nvSpPr>
          <p:cNvPr id="3" name="Content Placeholder 2"/>
          <p:cNvSpPr>
            <a:spLocks noGrp="1"/>
          </p:cNvSpPr>
          <p:nvPr>
            <p:ph idx="1"/>
          </p:nvPr>
        </p:nvSpPr>
        <p:spPr/>
        <p:txBody>
          <a:bodyPr/>
          <a:lstStyle/>
          <a:p>
            <a:r>
              <a:rPr lang="en-US" dirty="0" smtClean="0"/>
              <a:t>Partnership between central administration and departments whereby chairs and faculty enjoy enhanced authority while assuming responsibility to achieve agreed upon goals</a:t>
            </a:r>
            <a:endParaRPr lang="en-US" dirty="0"/>
          </a:p>
        </p:txBody>
      </p:sp>
    </p:spTree>
    <p:extLst>
      <p:ext uri="{BB962C8B-B14F-4D97-AF65-F5344CB8AC3E}">
        <p14:creationId xmlns:p14="http://schemas.microsoft.com/office/powerpoint/2010/main" val="231469182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Where?</a:t>
            </a:r>
            <a:endParaRPr lang="en-US" dirty="0"/>
          </a:p>
        </p:txBody>
      </p:sp>
      <p:sp>
        <p:nvSpPr>
          <p:cNvPr id="3" name="Content Placeholder 2"/>
          <p:cNvSpPr>
            <a:spLocks noGrp="1"/>
          </p:cNvSpPr>
          <p:nvPr>
            <p:ph idx="1"/>
          </p:nvPr>
        </p:nvSpPr>
        <p:spPr/>
        <p:txBody>
          <a:bodyPr/>
          <a:lstStyle/>
          <a:p>
            <a:r>
              <a:rPr lang="en-US" dirty="0" smtClean="0"/>
              <a:t>In colleges/schools with forward thinking entrepreneurial deans who have a clear handle on the capabilities of their academic departments</a:t>
            </a:r>
          </a:p>
          <a:p>
            <a:r>
              <a:rPr lang="en-US" dirty="0" smtClean="0"/>
              <a:t>In departments with the intellectual, curricular and fiscal resources, faculty, staff and chairs up to assuming greater autonomy and responsibility</a:t>
            </a:r>
            <a:endParaRPr lang="en-US" dirty="0"/>
          </a:p>
        </p:txBody>
      </p:sp>
    </p:spTree>
    <p:extLst>
      <p:ext uri="{BB962C8B-B14F-4D97-AF65-F5344CB8AC3E}">
        <p14:creationId xmlns:p14="http://schemas.microsoft.com/office/powerpoint/2010/main" val="98591914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endParaRPr lang="en-US" dirty="0"/>
          </a:p>
        </p:txBody>
      </p:sp>
      <p:sp>
        <p:nvSpPr>
          <p:cNvPr id="3" name="Content Placeholder 2"/>
          <p:cNvSpPr>
            <a:spLocks noGrp="1"/>
          </p:cNvSpPr>
          <p:nvPr>
            <p:ph idx="1"/>
          </p:nvPr>
        </p:nvSpPr>
        <p:spPr/>
        <p:txBody>
          <a:bodyPr/>
          <a:lstStyle/>
          <a:p>
            <a:endParaRPr lang="en-US" dirty="0" smtClean="0"/>
          </a:p>
          <a:p>
            <a:endParaRPr lang="en-US" dirty="0"/>
          </a:p>
          <a:p>
            <a:pPr marL="0" indent="0" algn="ctr">
              <a:buNone/>
            </a:pPr>
            <a:r>
              <a:rPr lang="en-US" sz="5400" dirty="0" smtClean="0"/>
              <a:t>The department chair</a:t>
            </a:r>
          </a:p>
          <a:p>
            <a:pPr marL="0" indent="0" algn="ctr">
              <a:buNone/>
            </a:pPr>
            <a:r>
              <a:rPr lang="en-US" sz="3600" i="1" dirty="0" smtClean="0"/>
              <a:t>The critical nexus</a:t>
            </a:r>
            <a:endParaRPr lang="en-US" sz="3600" i="1" dirty="0"/>
          </a:p>
        </p:txBody>
      </p:sp>
    </p:spTree>
    <p:extLst>
      <p:ext uri="{BB962C8B-B14F-4D97-AF65-F5344CB8AC3E}">
        <p14:creationId xmlns:p14="http://schemas.microsoft.com/office/powerpoint/2010/main" val="83036906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70456" y="296215"/>
            <a:ext cx="11635591" cy="3539430"/>
          </a:xfrm>
          <a:prstGeom prst="rect">
            <a:avLst/>
          </a:prstGeom>
        </p:spPr>
        <p:txBody>
          <a:bodyPr wrap="square">
            <a:spAutoFit/>
          </a:bodyPr>
          <a:lstStyle/>
          <a:p>
            <a:r>
              <a:rPr lang="en-US" sz="3200" u="sng" dirty="0" smtClean="0"/>
              <a:t>Why isn’t change led from the top</a:t>
            </a:r>
            <a:r>
              <a:rPr lang="en-US" sz="3200" u="sng" dirty="0" smtClean="0"/>
              <a:t>? </a:t>
            </a:r>
            <a:r>
              <a:rPr lang="en-US" sz="3200" u="sng" dirty="0" smtClean="0"/>
              <a:t>Maintenance of the status-quo</a:t>
            </a:r>
            <a:endParaRPr lang="en-US" sz="3200" u="sng" dirty="0" smtClean="0"/>
          </a:p>
          <a:p>
            <a:endParaRPr lang="en-US" sz="3200" dirty="0" smtClean="0"/>
          </a:p>
          <a:p>
            <a:r>
              <a:rPr lang="en-US" sz="3200" dirty="0" smtClean="0"/>
              <a:t>Central administrators</a:t>
            </a:r>
            <a:r>
              <a:rPr lang="en-US" sz="3200" dirty="0" smtClean="0"/>
              <a:t> </a:t>
            </a:r>
            <a:r>
              <a:rPr lang="en-US" sz="3200" dirty="0" smtClean="0"/>
              <a:t>have risen to their positions largely by performance and mastery in present system of management.  They are therefore reluctant to change a system they have mastered and benefited from</a:t>
            </a:r>
          </a:p>
          <a:p>
            <a:endParaRPr lang="en-US" sz="3200" dirty="0"/>
          </a:p>
        </p:txBody>
      </p:sp>
    </p:spTree>
    <p:extLst>
      <p:ext uri="{BB962C8B-B14F-4D97-AF65-F5344CB8AC3E}">
        <p14:creationId xmlns:p14="http://schemas.microsoft.com/office/powerpoint/2010/main" val="240841498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38614" y="629143"/>
            <a:ext cx="11247863" cy="5509200"/>
          </a:xfrm>
          <a:prstGeom prst="rect">
            <a:avLst/>
          </a:prstGeom>
        </p:spPr>
        <p:txBody>
          <a:bodyPr wrap="square">
            <a:spAutoFit/>
          </a:bodyPr>
          <a:lstStyle/>
          <a:p>
            <a:r>
              <a:rPr lang="en-US" sz="3200" u="sng" dirty="0" smtClean="0"/>
              <a:t>Chairs as the key actors in 2.0 academic management</a:t>
            </a:r>
          </a:p>
          <a:p>
            <a:r>
              <a:rPr lang="en-US" sz="3200" dirty="0" smtClean="0"/>
              <a:t>Recognition of the critical role of department chairs as locus of administration and disciplinary expertise</a:t>
            </a:r>
          </a:p>
          <a:p>
            <a:endParaRPr lang="en-US" sz="3200" dirty="0"/>
          </a:p>
          <a:p>
            <a:r>
              <a:rPr lang="en-US" sz="3200" dirty="0"/>
              <a:t>Reduce ceremonial aspects of formal structure—reduction in bureaucracy, reduction in ceremonial behavior whose primary objective is maintenance of </a:t>
            </a:r>
            <a:r>
              <a:rPr lang="en-US" sz="3200" dirty="0" smtClean="0"/>
              <a:t>legitimacy</a:t>
            </a:r>
          </a:p>
          <a:p>
            <a:endParaRPr lang="en-US" sz="3200" dirty="0" smtClean="0"/>
          </a:p>
          <a:p>
            <a:r>
              <a:rPr lang="en-US" sz="3200" dirty="0" smtClean="0"/>
              <a:t>Chair self-concept: chairs as place holders vs. chairs as proactive managers and leaders</a:t>
            </a:r>
          </a:p>
          <a:p>
            <a:endParaRPr lang="en-US" sz="3200" dirty="0" smtClean="0"/>
          </a:p>
        </p:txBody>
      </p:sp>
    </p:spTree>
    <p:extLst>
      <p:ext uri="{BB962C8B-B14F-4D97-AF65-F5344CB8AC3E}">
        <p14:creationId xmlns:p14="http://schemas.microsoft.com/office/powerpoint/2010/main" val="333041714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48215" y="1092819"/>
            <a:ext cx="10415239" cy="5016758"/>
          </a:xfrm>
          <a:prstGeom prst="rect">
            <a:avLst/>
          </a:prstGeom>
        </p:spPr>
        <p:txBody>
          <a:bodyPr wrap="square">
            <a:spAutoFit/>
          </a:bodyPr>
          <a:lstStyle/>
          <a:p>
            <a:r>
              <a:rPr lang="en-US" sz="3200" dirty="0" smtClean="0"/>
              <a:t>Current factors limiting chair leadership</a:t>
            </a:r>
          </a:p>
          <a:p>
            <a:pPr marL="514350" indent="-514350">
              <a:buAutoNum type="arabicParenBoth"/>
            </a:pPr>
            <a:endParaRPr lang="en-US" sz="3200" dirty="0" smtClean="0"/>
          </a:p>
          <a:p>
            <a:r>
              <a:rPr lang="en-US" sz="3200" dirty="0" smtClean="0"/>
              <a:t>Lack of authority, turnover and lengths of service, lack of training, lack of incentives to lead, </a:t>
            </a:r>
          </a:p>
          <a:p>
            <a:endParaRPr lang="en-US" sz="3200" dirty="0"/>
          </a:p>
          <a:p>
            <a:r>
              <a:rPr lang="en-US" sz="3200" dirty="0" smtClean="0"/>
              <a:t>Limited expectations for the role of chair</a:t>
            </a:r>
          </a:p>
          <a:p>
            <a:endParaRPr lang="en-US" sz="3200" dirty="0"/>
          </a:p>
          <a:p>
            <a:r>
              <a:rPr lang="en-US" sz="3200" dirty="0" smtClean="0"/>
              <a:t>Expectation that management SOPs will never change</a:t>
            </a:r>
          </a:p>
          <a:p>
            <a:endParaRPr lang="en-US" sz="3200" dirty="0"/>
          </a:p>
          <a:p>
            <a:endParaRPr lang="en-US" sz="3200" dirty="0"/>
          </a:p>
        </p:txBody>
      </p:sp>
    </p:spTree>
    <p:extLst>
      <p:ext uri="{BB962C8B-B14F-4D97-AF65-F5344CB8AC3E}">
        <p14:creationId xmlns:p14="http://schemas.microsoft.com/office/powerpoint/2010/main" val="8647208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7280" y="286603"/>
            <a:ext cx="10058400" cy="845511"/>
          </a:xfrm>
        </p:spPr>
        <p:txBody>
          <a:bodyPr>
            <a:normAutofit/>
          </a:bodyPr>
          <a:lstStyle/>
          <a:p>
            <a:r>
              <a:rPr lang="en-US" dirty="0" smtClean="0"/>
              <a:t>In the Introduction: A note to deans</a:t>
            </a:r>
            <a:endParaRPr lang="en-US" dirty="0"/>
          </a:p>
        </p:txBody>
      </p:sp>
      <p:sp>
        <p:nvSpPr>
          <p:cNvPr id="3" name="Content Placeholder 2"/>
          <p:cNvSpPr>
            <a:spLocks noGrp="1"/>
          </p:cNvSpPr>
          <p:nvPr>
            <p:ph idx="1"/>
          </p:nvPr>
        </p:nvSpPr>
        <p:spPr>
          <a:xfrm>
            <a:off x="1097280" y="1132114"/>
            <a:ext cx="10058400" cy="5050972"/>
          </a:xfrm>
        </p:spPr>
        <p:txBody>
          <a:bodyPr>
            <a:normAutofit fontScale="85000" lnSpcReduction="20000"/>
          </a:bodyPr>
          <a:lstStyle/>
          <a:p>
            <a:r>
              <a:rPr lang="en-US" sz="2200" dirty="0" smtClean="0"/>
              <a:t>As a former dean I sympathize.  You got into administration somewhat reluctantly.  Being a professor is the best job in the world.  But after experiencing administrators during your career, it became clear that you could do the job of seeing to it that students got a better chance in life and that your colleagues in the departments got the support they deserved.  Yet once in the deanship you were hit in the face with reality—too many demands, too much need and not enough money or time.</a:t>
            </a:r>
          </a:p>
          <a:p>
            <a:r>
              <a:rPr lang="en-US" sz="2200" dirty="0" smtClean="0"/>
              <a:t>This is a letter to you introducing the idea of trying something so simple and new that it is radical—connect  authority with responsibility for departments with the vision, and gumption to take charge of their future, and it won’t cost you a dime more.   I know you won’t get much more money from your vice-presidents and that the public demands of your job drain time from you.  So how about an experiment?  After choosing carefully the department(s) that have forward looking selfless leaders, departments that haven’t spent themselves into an insurmountable hole financially or politically, department faculty who are creative and entrepreneurial, you then agree on the goals you’ll both achieve, then give them the authority to manage their budgets (including a big chunk of personnel dollars), reallocate money and faculty time where the return on investment is the greatest, and to position themselves for a sustainable future.  If you have the staff resources to carefully monitor their progress, and you know from your analyses and experience where lies the “low-hanging fruit”-- the promise is great and there isn’t much risk.</a:t>
            </a:r>
          </a:p>
          <a:p>
            <a:r>
              <a:rPr lang="en-US" sz="2200" dirty="0" smtClean="0"/>
              <a:t>If you have the support of your academic vice-president who will not allow “end-runs,” if you have real-time accounting, and if you have the willingness to experiment with 2.0 management, then read on.</a:t>
            </a:r>
          </a:p>
          <a:p>
            <a:endParaRPr lang="en-US" dirty="0"/>
          </a:p>
        </p:txBody>
      </p:sp>
    </p:spTree>
    <p:extLst>
      <p:ext uri="{BB962C8B-B14F-4D97-AF65-F5344CB8AC3E}">
        <p14:creationId xmlns:p14="http://schemas.microsoft.com/office/powerpoint/2010/main" val="423484385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68351" y="423747"/>
            <a:ext cx="8675649" cy="4031873"/>
          </a:xfrm>
          <a:prstGeom prst="rect">
            <a:avLst/>
          </a:prstGeom>
        </p:spPr>
        <p:txBody>
          <a:bodyPr wrap="square">
            <a:spAutoFit/>
          </a:bodyPr>
          <a:lstStyle/>
          <a:p>
            <a:r>
              <a:rPr lang="en-US" sz="3200" u="sng" dirty="0" smtClean="0"/>
              <a:t>Standard operating procedures and the “Dear old Sam” syndrome</a:t>
            </a:r>
          </a:p>
          <a:p>
            <a:endParaRPr lang="en-US" sz="3200" dirty="0" smtClean="0"/>
          </a:p>
          <a:p>
            <a:r>
              <a:rPr lang="en-US" sz="3200" dirty="0" smtClean="0"/>
              <a:t>Budgeting, resource allocations</a:t>
            </a:r>
          </a:p>
          <a:p>
            <a:endParaRPr lang="en-US" sz="3200" dirty="0"/>
          </a:p>
          <a:p>
            <a:r>
              <a:rPr lang="en-US" sz="3200" dirty="0" smtClean="0"/>
              <a:t>Course scheduling</a:t>
            </a:r>
          </a:p>
          <a:p>
            <a:endParaRPr lang="en-US" sz="3200" dirty="0" smtClean="0"/>
          </a:p>
          <a:p>
            <a:r>
              <a:rPr lang="en-US" sz="3200" dirty="0" smtClean="0"/>
              <a:t>Every old year is the same as every new year</a:t>
            </a:r>
          </a:p>
        </p:txBody>
      </p:sp>
    </p:spTree>
    <p:extLst>
      <p:ext uri="{BB962C8B-B14F-4D97-AF65-F5344CB8AC3E}">
        <p14:creationId xmlns:p14="http://schemas.microsoft.com/office/powerpoint/2010/main" val="45744411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5259" y="490655"/>
            <a:ext cx="10950497" cy="4031873"/>
          </a:xfrm>
          <a:prstGeom prst="rect">
            <a:avLst/>
          </a:prstGeom>
        </p:spPr>
        <p:txBody>
          <a:bodyPr wrap="square">
            <a:spAutoFit/>
          </a:bodyPr>
          <a:lstStyle/>
          <a:p>
            <a:r>
              <a:rPr lang="en-US" sz="3200" dirty="0" smtClean="0"/>
              <a:t>SOP and the traditional management of American higher education</a:t>
            </a:r>
          </a:p>
          <a:p>
            <a:r>
              <a:rPr lang="en-US" sz="3200" dirty="0" smtClean="0"/>
              <a:t>Central administration vs. faculty: peaceful coexistence based upon balance of power.  Effects on-</a:t>
            </a:r>
          </a:p>
          <a:p>
            <a:endParaRPr lang="en-US" sz="3200" dirty="0" smtClean="0"/>
          </a:p>
          <a:p>
            <a:r>
              <a:rPr lang="en-US" sz="3200" dirty="0" smtClean="0"/>
              <a:t>		Budget allocation and management</a:t>
            </a:r>
          </a:p>
          <a:p>
            <a:r>
              <a:rPr lang="en-US" sz="3200" dirty="0" smtClean="0"/>
              <a:t>		Tenure</a:t>
            </a:r>
            <a:r>
              <a:rPr lang="en-US" sz="3200" dirty="0"/>
              <a:t> </a:t>
            </a:r>
            <a:r>
              <a:rPr lang="en-US" sz="3200" dirty="0" smtClean="0"/>
              <a:t>and personnel reviews		</a:t>
            </a:r>
          </a:p>
          <a:p>
            <a:r>
              <a:rPr lang="en-US" sz="3200" dirty="0"/>
              <a:t>	</a:t>
            </a:r>
            <a:r>
              <a:rPr lang="en-US" sz="3200" dirty="0" smtClean="0"/>
              <a:t>	Curriculum</a:t>
            </a:r>
            <a:endParaRPr lang="en-US" sz="3200" dirty="0"/>
          </a:p>
        </p:txBody>
      </p:sp>
    </p:spTree>
    <p:extLst>
      <p:ext uri="{BB962C8B-B14F-4D97-AF65-F5344CB8AC3E}">
        <p14:creationId xmlns:p14="http://schemas.microsoft.com/office/powerpoint/2010/main" val="294485970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How is 1.0 management different from 2.0 management of academic departments?</a:t>
            </a:r>
            <a:endParaRPr lang="en-US" dirty="0"/>
          </a:p>
        </p:txBody>
      </p:sp>
      <p:sp>
        <p:nvSpPr>
          <p:cNvPr id="3" name="Content Placeholder 2"/>
          <p:cNvSpPr>
            <a:spLocks noGrp="1"/>
          </p:cNvSpPr>
          <p:nvPr>
            <p:ph idx="1"/>
          </p:nvPr>
        </p:nvSpPr>
        <p:spPr/>
        <p:txBody>
          <a:bodyPr>
            <a:normAutofit/>
          </a:bodyPr>
          <a:lstStyle/>
          <a:p>
            <a:pPr algn="ctr"/>
            <a:endParaRPr lang="en-US" sz="4400" dirty="0" smtClean="0"/>
          </a:p>
          <a:p>
            <a:pPr algn="ctr"/>
            <a:r>
              <a:rPr lang="en-US" sz="4400" dirty="0" smtClean="0"/>
              <a:t>Side-by-side </a:t>
            </a:r>
            <a:r>
              <a:rPr lang="en-US" sz="4400" dirty="0"/>
              <a:t>comparison of </a:t>
            </a:r>
            <a:br>
              <a:rPr lang="en-US" sz="4400" dirty="0"/>
            </a:br>
            <a:r>
              <a:rPr lang="en-US" sz="4400" dirty="0"/>
              <a:t>1.0 vs. 2.0 department management</a:t>
            </a:r>
          </a:p>
        </p:txBody>
      </p:sp>
    </p:spTree>
    <p:extLst>
      <p:ext uri="{BB962C8B-B14F-4D97-AF65-F5344CB8AC3E}">
        <p14:creationId xmlns:p14="http://schemas.microsoft.com/office/powerpoint/2010/main" val="397527517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Dean’s office staff</a:t>
            </a:r>
            <a:endParaRPr lang="en-US" dirty="0"/>
          </a:p>
        </p:txBody>
      </p:sp>
      <p:sp>
        <p:nvSpPr>
          <p:cNvPr id="3" name="Text Placeholder 2"/>
          <p:cNvSpPr>
            <a:spLocks noGrp="1"/>
          </p:cNvSpPr>
          <p:nvPr>
            <p:ph type="body" idx="1"/>
          </p:nvPr>
        </p:nvSpPr>
        <p:spPr/>
        <p:txBody>
          <a:bodyPr/>
          <a:lstStyle/>
          <a:p>
            <a:r>
              <a:rPr lang="en-US" dirty="0" smtClean="0"/>
              <a:t>1.0</a:t>
            </a:r>
            <a:endParaRPr lang="en-US" dirty="0"/>
          </a:p>
        </p:txBody>
      </p:sp>
      <p:sp>
        <p:nvSpPr>
          <p:cNvPr id="4" name="Content Placeholder 3"/>
          <p:cNvSpPr>
            <a:spLocks noGrp="1"/>
          </p:cNvSpPr>
          <p:nvPr>
            <p:ph sz="half" idx="2"/>
          </p:nvPr>
        </p:nvSpPr>
        <p:spPr/>
        <p:txBody>
          <a:bodyPr/>
          <a:lstStyle/>
          <a:p>
            <a:r>
              <a:rPr lang="en-US" dirty="0"/>
              <a:t>College/school staff perform their duties </a:t>
            </a:r>
            <a:r>
              <a:rPr lang="en-US" dirty="0" smtClean="0"/>
              <a:t>to comply </a:t>
            </a:r>
            <a:r>
              <a:rPr lang="en-US" dirty="0"/>
              <a:t>with their historical job </a:t>
            </a:r>
            <a:r>
              <a:rPr lang="en-US" dirty="0" smtClean="0"/>
              <a:t>descriptions and normative behaviors relative to staff peers</a:t>
            </a:r>
            <a:endParaRPr lang="en-US" dirty="0"/>
          </a:p>
          <a:p>
            <a:endParaRPr lang="en-US" dirty="0"/>
          </a:p>
        </p:txBody>
      </p:sp>
      <p:sp>
        <p:nvSpPr>
          <p:cNvPr id="5" name="Text Placeholder 4"/>
          <p:cNvSpPr>
            <a:spLocks noGrp="1"/>
          </p:cNvSpPr>
          <p:nvPr>
            <p:ph type="body" sz="quarter" idx="3"/>
          </p:nvPr>
        </p:nvSpPr>
        <p:spPr/>
        <p:txBody>
          <a:bodyPr/>
          <a:lstStyle/>
          <a:p>
            <a:r>
              <a:rPr lang="en-US" dirty="0" smtClean="0"/>
              <a:t>2.0</a:t>
            </a:r>
            <a:endParaRPr lang="en-US" dirty="0"/>
          </a:p>
        </p:txBody>
      </p:sp>
      <p:sp>
        <p:nvSpPr>
          <p:cNvPr id="6" name="Content Placeholder 5"/>
          <p:cNvSpPr>
            <a:spLocks noGrp="1"/>
          </p:cNvSpPr>
          <p:nvPr>
            <p:ph sz="quarter" idx="4"/>
          </p:nvPr>
        </p:nvSpPr>
        <p:spPr/>
        <p:txBody>
          <a:bodyPr/>
          <a:lstStyle/>
          <a:p>
            <a:r>
              <a:rPr lang="en-US" dirty="0" smtClean="0"/>
              <a:t>Dean’s office staff seeks to expand their knowledge and skills base so as to provide ever growing support to the dean and chairs.  </a:t>
            </a:r>
            <a:endParaRPr lang="en-US" dirty="0"/>
          </a:p>
        </p:txBody>
      </p:sp>
    </p:spTree>
    <p:extLst>
      <p:ext uri="{BB962C8B-B14F-4D97-AF65-F5344CB8AC3E}">
        <p14:creationId xmlns:p14="http://schemas.microsoft.com/office/powerpoint/2010/main" val="49074662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Examples of what </a:t>
            </a:r>
            <a:br>
              <a:rPr lang="en-US" dirty="0" smtClean="0"/>
            </a:br>
            <a:r>
              <a:rPr lang="en-US" dirty="0" smtClean="0"/>
              <a:t>dean’s staff should know</a:t>
            </a:r>
            <a:endParaRPr lang="en-US" dirty="0"/>
          </a:p>
        </p:txBody>
      </p:sp>
      <p:sp>
        <p:nvSpPr>
          <p:cNvPr id="8" name="Content Placeholder 7"/>
          <p:cNvSpPr>
            <a:spLocks noGrp="1"/>
          </p:cNvSpPr>
          <p:nvPr>
            <p:ph idx="1"/>
          </p:nvPr>
        </p:nvSpPr>
        <p:spPr/>
        <p:txBody>
          <a:bodyPr>
            <a:normAutofit/>
          </a:bodyPr>
          <a:lstStyle/>
          <a:p>
            <a:r>
              <a:rPr lang="en-US" dirty="0" smtClean="0"/>
              <a:t>Area of each faculty expertise</a:t>
            </a:r>
          </a:p>
          <a:p>
            <a:r>
              <a:rPr lang="en-US" dirty="0" smtClean="0"/>
              <a:t>Names of peer staff across campus in academic and administrative offices</a:t>
            </a:r>
          </a:p>
          <a:p>
            <a:r>
              <a:rPr lang="en-US" dirty="0" smtClean="0"/>
              <a:t>Historical, monthly and real time/weekly budget expenditures and balances</a:t>
            </a:r>
          </a:p>
          <a:p>
            <a:r>
              <a:rPr lang="en-US" dirty="0" smtClean="0"/>
              <a:t>Carry-over balances for each department</a:t>
            </a:r>
          </a:p>
          <a:p>
            <a:r>
              <a:rPr lang="en-US" dirty="0" smtClean="0"/>
              <a:t>Campus </a:t>
            </a:r>
            <a:r>
              <a:rPr lang="en-US" dirty="0"/>
              <a:t>policies and </a:t>
            </a:r>
            <a:r>
              <a:rPr lang="en-US" dirty="0" smtClean="0"/>
              <a:t>procedures in regard to foundation </a:t>
            </a:r>
            <a:r>
              <a:rPr lang="en-US" dirty="0"/>
              <a:t>accounts, </a:t>
            </a:r>
            <a:r>
              <a:rPr lang="en-US" dirty="0" smtClean="0"/>
              <a:t>continuing </a:t>
            </a:r>
            <a:r>
              <a:rPr lang="en-US" dirty="0"/>
              <a:t>education, return rates to faculty and department for grants and contracts, </a:t>
            </a:r>
            <a:r>
              <a:rPr lang="en-US" dirty="0" smtClean="0"/>
              <a:t>faculty foundation </a:t>
            </a:r>
            <a:r>
              <a:rPr lang="en-US" dirty="0"/>
              <a:t>accounts and how much do they have, rules for department </a:t>
            </a:r>
            <a:r>
              <a:rPr lang="en-US" dirty="0" smtClean="0"/>
              <a:t>publications/manuals</a:t>
            </a:r>
          </a:p>
          <a:p>
            <a:r>
              <a:rPr lang="en-US" dirty="0" smtClean="0"/>
              <a:t>Relative to peer departments the average enrollments taught by each faculty member,  cost/section, average cost/faculty rank, average enrollments/section, frequency distribution of sections, who is teaching what-when-where, room capacities, how large capacity rooms are allocated, time to graduation/major, historical major trends</a:t>
            </a:r>
            <a:endParaRPr lang="en-US" dirty="0"/>
          </a:p>
          <a:p>
            <a:endParaRPr lang="en-US" dirty="0"/>
          </a:p>
        </p:txBody>
      </p:sp>
    </p:spTree>
    <p:extLst>
      <p:ext uri="{BB962C8B-B14F-4D97-AF65-F5344CB8AC3E}">
        <p14:creationId xmlns:p14="http://schemas.microsoft.com/office/powerpoint/2010/main" val="46141000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endParaRPr lang="en-US"/>
          </a:p>
        </p:txBody>
      </p:sp>
      <p:sp>
        <p:nvSpPr>
          <p:cNvPr id="8" name="Content Placeholder 7"/>
          <p:cNvSpPr>
            <a:spLocks noGrp="1"/>
          </p:cNvSpPr>
          <p:nvPr>
            <p:ph idx="1"/>
          </p:nvPr>
        </p:nvSpPr>
        <p:spPr/>
        <p:txBody>
          <a:bodyPr/>
          <a:lstStyle/>
          <a:p>
            <a:r>
              <a:rPr lang="en-US" dirty="0"/>
              <a:t>In 1.0 management staff serve as subordinates to department chair and faculty.  Staff serve as contract laborers whose routine work serves to maintain existing department operations.  </a:t>
            </a:r>
            <a:endParaRPr lang="en-US" dirty="0" smtClean="0"/>
          </a:p>
          <a:p>
            <a:r>
              <a:rPr lang="en-US" dirty="0" smtClean="0"/>
              <a:t>In </a:t>
            </a:r>
            <a:r>
              <a:rPr lang="en-US" dirty="0"/>
              <a:t>2.0 management, staff collect and analyze data to assist the chair and department leaders in decision making.  Staff are connected to their colleagues in the dean’s office as well as to their peers in other departments and campus offices.  Staff are significant partners in the maximization of efficient department operations in order to achieve short and long term department goals.</a:t>
            </a:r>
          </a:p>
        </p:txBody>
      </p:sp>
    </p:spTree>
    <p:extLst>
      <p:ext uri="{BB962C8B-B14F-4D97-AF65-F5344CB8AC3E}">
        <p14:creationId xmlns:p14="http://schemas.microsoft.com/office/powerpoint/2010/main" val="111147037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Department chairs</a:t>
            </a:r>
            <a:endParaRPr lang="en-US" dirty="0"/>
          </a:p>
        </p:txBody>
      </p:sp>
      <p:sp>
        <p:nvSpPr>
          <p:cNvPr id="3" name="Text Placeholder 2"/>
          <p:cNvSpPr>
            <a:spLocks noGrp="1"/>
          </p:cNvSpPr>
          <p:nvPr>
            <p:ph type="body" idx="1"/>
          </p:nvPr>
        </p:nvSpPr>
        <p:spPr/>
        <p:txBody>
          <a:bodyPr/>
          <a:lstStyle/>
          <a:p>
            <a:r>
              <a:rPr lang="en-US" dirty="0" smtClean="0"/>
              <a:t>1.0</a:t>
            </a:r>
            <a:endParaRPr lang="en-US" dirty="0"/>
          </a:p>
        </p:txBody>
      </p:sp>
      <p:sp>
        <p:nvSpPr>
          <p:cNvPr id="4" name="Content Placeholder 3"/>
          <p:cNvSpPr>
            <a:spLocks noGrp="1"/>
          </p:cNvSpPr>
          <p:nvPr>
            <p:ph sz="half" idx="2"/>
          </p:nvPr>
        </p:nvSpPr>
        <p:spPr>
          <a:xfrm>
            <a:off x="1097280" y="2582334"/>
            <a:ext cx="4937760" cy="3378200"/>
          </a:xfrm>
        </p:spPr>
        <p:txBody>
          <a:bodyPr>
            <a:normAutofit/>
          </a:bodyPr>
          <a:lstStyle/>
          <a:p>
            <a:r>
              <a:rPr lang="en-US" dirty="0" smtClean="0"/>
              <a:t>The </a:t>
            </a:r>
            <a:r>
              <a:rPr lang="en-US" dirty="0"/>
              <a:t>chair’s role is primarily to ensure that policy and procedure are followed. Chairs are primarily expected to follow the rules until their time is up.</a:t>
            </a:r>
          </a:p>
        </p:txBody>
      </p:sp>
      <p:sp>
        <p:nvSpPr>
          <p:cNvPr id="5" name="Text Placeholder 4"/>
          <p:cNvSpPr>
            <a:spLocks noGrp="1"/>
          </p:cNvSpPr>
          <p:nvPr>
            <p:ph type="body" sz="quarter" idx="3"/>
          </p:nvPr>
        </p:nvSpPr>
        <p:spPr/>
        <p:txBody>
          <a:bodyPr/>
          <a:lstStyle/>
          <a:p>
            <a:r>
              <a:rPr lang="en-US" dirty="0" smtClean="0"/>
              <a:t>2.0</a:t>
            </a:r>
            <a:endParaRPr lang="en-US" dirty="0"/>
          </a:p>
        </p:txBody>
      </p:sp>
      <p:sp>
        <p:nvSpPr>
          <p:cNvPr id="6" name="Content Placeholder 5"/>
          <p:cNvSpPr>
            <a:spLocks noGrp="1"/>
          </p:cNvSpPr>
          <p:nvPr>
            <p:ph sz="quarter" idx="4"/>
          </p:nvPr>
        </p:nvSpPr>
        <p:spPr/>
        <p:txBody>
          <a:bodyPr>
            <a:normAutofit fontScale="92500" lnSpcReduction="10000"/>
          </a:bodyPr>
          <a:lstStyle/>
          <a:p>
            <a:r>
              <a:rPr lang="en-US" dirty="0" smtClean="0"/>
              <a:t>The </a:t>
            </a:r>
            <a:r>
              <a:rPr lang="en-US" dirty="0"/>
              <a:t>chair </a:t>
            </a:r>
            <a:r>
              <a:rPr lang="en-US" dirty="0" smtClean="0"/>
              <a:t>role is </a:t>
            </a:r>
            <a:r>
              <a:rPr lang="en-US" dirty="0"/>
              <a:t>“value </a:t>
            </a:r>
            <a:r>
              <a:rPr lang="en-US" dirty="0" smtClean="0"/>
              <a:t>added.”  </a:t>
            </a:r>
            <a:r>
              <a:rPr lang="en-US" dirty="0"/>
              <a:t>Chairs bring increased value to their departments on top of their everyday management skills.  The chair’s role is  primarily to develop and support the faculty who are the engine of the department; to connect the faculty with opportunities to grow and meet the needs of constituent on and off campus; to position the department for future prosperity. Adhering to policy and procedures is necessary but not sufficient to be an excellent chair.  Entrepreneurship, talent development, networking and communications are important parts of fulfilling responsibilities as a chair</a:t>
            </a:r>
          </a:p>
        </p:txBody>
      </p:sp>
    </p:spTree>
    <p:extLst>
      <p:ext uri="{BB962C8B-B14F-4D97-AF65-F5344CB8AC3E}">
        <p14:creationId xmlns:p14="http://schemas.microsoft.com/office/powerpoint/2010/main" val="150370099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7280" y="267630"/>
            <a:ext cx="10101890" cy="499136"/>
          </a:xfrm>
        </p:spPr>
        <p:txBody>
          <a:bodyPr>
            <a:normAutofit fontScale="90000"/>
          </a:bodyPr>
          <a:lstStyle/>
          <a:p>
            <a:r>
              <a:rPr lang="en-US" dirty="0" smtClean="0"/>
              <a:t>Data and department management</a:t>
            </a:r>
            <a:endParaRPr lang="en-US" dirty="0"/>
          </a:p>
        </p:txBody>
      </p:sp>
      <p:sp>
        <p:nvSpPr>
          <p:cNvPr id="3" name="Text Placeholder 2"/>
          <p:cNvSpPr>
            <a:spLocks noGrp="1"/>
          </p:cNvSpPr>
          <p:nvPr>
            <p:ph type="body" idx="1"/>
          </p:nvPr>
        </p:nvSpPr>
        <p:spPr>
          <a:xfrm>
            <a:off x="918860" y="721046"/>
            <a:ext cx="4937760" cy="736282"/>
          </a:xfrm>
        </p:spPr>
        <p:txBody>
          <a:bodyPr/>
          <a:lstStyle/>
          <a:p>
            <a:r>
              <a:rPr lang="en-US" dirty="0" smtClean="0"/>
              <a:t>1.0</a:t>
            </a:r>
            <a:endParaRPr lang="en-US" dirty="0"/>
          </a:p>
        </p:txBody>
      </p:sp>
      <p:sp>
        <p:nvSpPr>
          <p:cNvPr id="4" name="Content Placeholder 3"/>
          <p:cNvSpPr>
            <a:spLocks noGrp="1"/>
          </p:cNvSpPr>
          <p:nvPr>
            <p:ph sz="half" idx="2"/>
          </p:nvPr>
        </p:nvSpPr>
        <p:spPr>
          <a:xfrm>
            <a:off x="1097280" y="1457328"/>
            <a:ext cx="4894270" cy="4503205"/>
          </a:xfrm>
        </p:spPr>
        <p:txBody>
          <a:bodyPr/>
          <a:lstStyle/>
          <a:p>
            <a:endParaRPr lang="en-US" dirty="0" smtClean="0"/>
          </a:p>
          <a:p>
            <a:r>
              <a:rPr lang="en-US" dirty="0"/>
              <a:t>Financial and workload data are centrally held at the dean’s </a:t>
            </a:r>
            <a:r>
              <a:rPr lang="en-US" dirty="0" smtClean="0"/>
              <a:t>office</a:t>
            </a:r>
          </a:p>
          <a:p>
            <a:r>
              <a:rPr lang="en-US" dirty="0"/>
              <a:t>Data and decision making is centralized in the dean’s office</a:t>
            </a:r>
          </a:p>
        </p:txBody>
      </p:sp>
      <p:sp>
        <p:nvSpPr>
          <p:cNvPr id="5" name="Text Placeholder 4"/>
          <p:cNvSpPr>
            <a:spLocks noGrp="1"/>
          </p:cNvSpPr>
          <p:nvPr>
            <p:ph type="body" sz="quarter" idx="3"/>
          </p:nvPr>
        </p:nvSpPr>
        <p:spPr>
          <a:xfrm>
            <a:off x="6126480" y="721046"/>
            <a:ext cx="4937760" cy="736282"/>
          </a:xfrm>
        </p:spPr>
        <p:txBody>
          <a:bodyPr/>
          <a:lstStyle/>
          <a:p>
            <a:r>
              <a:rPr lang="en-US" dirty="0" smtClean="0"/>
              <a:t>2.0</a:t>
            </a:r>
            <a:endParaRPr lang="en-US" dirty="0"/>
          </a:p>
        </p:txBody>
      </p:sp>
      <p:sp>
        <p:nvSpPr>
          <p:cNvPr id="6" name="Content Placeholder 5"/>
          <p:cNvSpPr>
            <a:spLocks noGrp="1"/>
          </p:cNvSpPr>
          <p:nvPr>
            <p:ph sz="quarter" idx="4"/>
          </p:nvPr>
        </p:nvSpPr>
        <p:spPr>
          <a:xfrm>
            <a:off x="6169970" y="1457328"/>
            <a:ext cx="4846320" cy="4114482"/>
          </a:xfrm>
        </p:spPr>
        <p:txBody>
          <a:bodyPr/>
          <a:lstStyle/>
          <a:p>
            <a:endParaRPr lang="en-US" dirty="0" smtClean="0"/>
          </a:p>
          <a:p>
            <a:r>
              <a:rPr lang="en-US" dirty="0"/>
              <a:t>Dean’s office staff and department staff share data concerning budget allocations, expenditures and faculty workload in order to assist chairs and departments to make data </a:t>
            </a:r>
            <a:r>
              <a:rPr lang="en-US" dirty="0" smtClean="0"/>
              <a:t>based </a:t>
            </a:r>
            <a:r>
              <a:rPr lang="en-US" dirty="0"/>
              <a:t>decisions</a:t>
            </a:r>
            <a:r>
              <a:rPr lang="en-US" dirty="0" smtClean="0"/>
              <a:t>.</a:t>
            </a:r>
          </a:p>
          <a:p>
            <a:r>
              <a:rPr lang="en-US" dirty="0"/>
              <a:t>Data and decision making transparency is enhanced since the chair and departments hold greater authority and responsibility to make decisions based upon data and agreed upon metrics.</a:t>
            </a:r>
          </a:p>
        </p:txBody>
      </p:sp>
    </p:spTree>
    <p:extLst>
      <p:ext uri="{BB962C8B-B14F-4D97-AF65-F5344CB8AC3E}">
        <p14:creationId xmlns:p14="http://schemas.microsoft.com/office/powerpoint/2010/main" val="8880787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7280" y="286604"/>
            <a:ext cx="10058400" cy="705070"/>
          </a:xfrm>
        </p:spPr>
        <p:txBody>
          <a:bodyPr>
            <a:normAutofit fontScale="90000"/>
          </a:bodyPr>
          <a:lstStyle/>
          <a:p>
            <a:r>
              <a:rPr lang="en-US" dirty="0" smtClean="0"/>
              <a:t>Budget authority</a:t>
            </a:r>
            <a:endParaRPr lang="en-US" dirty="0"/>
          </a:p>
        </p:txBody>
      </p:sp>
      <p:sp>
        <p:nvSpPr>
          <p:cNvPr id="3" name="Text Placeholder 2"/>
          <p:cNvSpPr>
            <a:spLocks noGrp="1"/>
          </p:cNvSpPr>
          <p:nvPr>
            <p:ph type="body" idx="1"/>
          </p:nvPr>
        </p:nvSpPr>
        <p:spPr>
          <a:xfrm>
            <a:off x="1097280" y="1743021"/>
            <a:ext cx="4937760" cy="736282"/>
          </a:xfrm>
        </p:spPr>
        <p:txBody>
          <a:bodyPr/>
          <a:lstStyle/>
          <a:p>
            <a:r>
              <a:rPr lang="en-US" dirty="0" smtClean="0"/>
              <a:t>1.0</a:t>
            </a:r>
            <a:endParaRPr lang="en-US" dirty="0"/>
          </a:p>
        </p:txBody>
      </p:sp>
      <p:sp>
        <p:nvSpPr>
          <p:cNvPr id="4" name="Content Placeholder 3"/>
          <p:cNvSpPr>
            <a:spLocks noGrp="1"/>
          </p:cNvSpPr>
          <p:nvPr>
            <p:ph sz="half" idx="2"/>
          </p:nvPr>
        </p:nvSpPr>
        <p:spPr/>
        <p:txBody>
          <a:bodyPr/>
          <a:lstStyle/>
          <a:p>
            <a:r>
              <a:rPr lang="en-US" dirty="0"/>
              <a:t>Traditional 1.0 budget management leaves the chair little discretion over allocation of resources budgeted for department expenses. Typically only a small part of department operating expenses falls under the chair’s discretion.  This usually amounts to only 1%-2% of the department’s budget. </a:t>
            </a:r>
          </a:p>
        </p:txBody>
      </p:sp>
      <p:sp>
        <p:nvSpPr>
          <p:cNvPr id="5" name="Text Placeholder 4"/>
          <p:cNvSpPr>
            <a:spLocks noGrp="1"/>
          </p:cNvSpPr>
          <p:nvPr>
            <p:ph type="body" sz="quarter" idx="3"/>
          </p:nvPr>
        </p:nvSpPr>
        <p:spPr/>
        <p:txBody>
          <a:bodyPr/>
          <a:lstStyle/>
          <a:p>
            <a:r>
              <a:rPr lang="en-US" dirty="0" smtClean="0"/>
              <a:t>2.0</a:t>
            </a:r>
            <a:endParaRPr lang="en-US" dirty="0"/>
          </a:p>
        </p:txBody>
      </p:sp>
      <p:sp>
        <p:nvSpPr>
          <p:cNvPr id="6" name="Content Placeholder 5"/>
          <p:cNvSpPr>
            <a:spLocks noGrp="1"/>
          </p:cNvSpPr>
          <p:nvPr>
            <p:ph sz="quarter" idx="4"/>
          </p:nvPr>
        </p:nvSpPr>
        <p:spPr/>
        <p:txBody>
          <a:bodyPr/>
          <a:lstStyle/>
          <a:p>
            <a:r>
              <a:rPr lang="en-US" dirty="0"/>
              <a:t>2.0 management authorizes the chair to allocate significant portions of the budget (equal to or greater than 10% of the department allocation for personnel and operational expenses) to meet the department’s highest priority needs.  Upon agreement with the dean, chairs are authorized to reallocate significant proportions of the department budget.</a:t>
            </a:r>
          </a:p>
          <a:p>
            <a:endParaRPr lang="en-US" dirty="0"/>
          </a:p>
        </p:txBody>
      </p:sp>
    </p:spTree>
    <p:extLst>
      <p:ext uri="{BB962C8B-B14F-4D97-AF65-F5344CB8AC3E}">
        <p14:creationId xmlns:p14="http://schemas.microsoft.com/office/powerpoint/2010/main" val="188341413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3024" y="200722"/>
            <a:ext cx="11968976" cy="5324535"/>
          </a:xfrm>
          <a:prstGeom prst="rect">
            <a:avLst/>
          </a:prstGeom>
        </p:spPr>
        <p:txBody>
          <a:bodyPr wrap="square">
            <a:spAutoFit/>
          </a:bodyPr>
          <a:lstStyle/>
          <a:p>
            <a:pPr algn="ctr"/>
            <a:r>
              <a:rPr lang="en-US" sz="2000" u="sng" dirty="0" smtClean="0"/>
              <a:t>SAMPLE BUDGET FOR 10 FTEF DEPARTMENT</a:t>
            </a:r>
          </a:p>
          <a:p>
            <a:endParaRPr lang="en-US" sz="2000" dirty="0"/>
          </a:p>
          <a:p>
            <a:r>
              <a:rPr lang="en-US" sz="2000" dirty="0" smtClean="0"/>
              <a:t>Personnel:	Faculty (FT,PT) 	$1,000,000	(No benefits calculated)</a:t>
            </a:r>
          </a:p>
          <a:p>
            <a:r>
              <a:rPr lang="en-US" sz="2000" dirty="0" smtClean="0"/>
              <a:t>				(Note:	TT		900,000</a:t>
            </a:r>
          </a:p>
          <a:p>
            <a:r>
              <a:rPr lang="en-US" sz="2000" dirty="0" smtClean="0"/>
              <a:t>					PT		100,000)</a:t>
            </a:r>
          </a:p>
          <a:p>
            <a:r>
              <a:rPr lang="en-US" sz="2000" dirty="0" smtClean="0"/>
              <a:t>	</a:t>
            </a:r>
          </a:p>
          <a:p>
            <a:r>
              <a:rPr lang="en-US" sz="2000" dirty="0" smtClean="0"/>
              <a:t>				Staff			$50,000</a:t>
            </a:r>
          </a:p>
          <a:p>
            <a:r>
              <a:rPr lang="en-US" sz="2000" dirty="0" smtClean="0"/>
              <a:t>				Students	 workers		$5000</a:t>
            </a:r>
          </a:p>
          <a:p>
            <a:r>
              <a:rPr lang="en-US" sz="2000" dirty="0" smtClean="0"/>
              <a:t>									Personnel subtotal=$1,055,000</a:t>
            </a:r>
          </a:p>
          <a:p>
            <a:r>
              <a:rPr lang="en-US" sz="2000" dirty="0" smtClean="0"/>
              <a:t>		Operating Expenses:	Phones		$10,000</a:t>
            </a:r>
          </a:p>
          <a:p>
            <a:r>
              <a:rPr lang="en-US" sz="2000" dirty="0" smtClean="0"/>
              <a:t>					Copying		$5000</a:t>
            </a:r>
          </a:p>
          <a:p>
            <a:r>
              <a:rPr lang="en-US" sz="2000" dirty="0" smtClean="0"/>
              <a:t>					Equipment	$10,000	(Includes laptops)</a:t>
            </a:r>
          </a:p>
          <a:p>
            <a:r>
              <a:rPr lang="en-US" sz="2000" dirty="0" smtClean="0"/>
              <a:t>					Memberships	$500</a:t>
            </a:r>
          </a:p>
          <a:p>
            <a:r>
              <a:rPr lang="en-US" sz="2000" dirty="0" smtClean="0"/>
              <a:t>					Subscriptions	$200</a:t>
            </a:r>
          </a:p>
          <a:p>
            <a:r>
              <a:rPr lang="en-US" sz="2000" dirty="0" smtClean="0"/>
              <a:t>					Travel:		$3000______________</a:t>
            </a:r>
          </a:p>
          <a:p>
            <a:r>
              <a:rPr lang="en-US" sz="2000" dirty="0" smtClean="0"/>
              <a:t>									OE subtotal=$28,700</a:t>
            </a:r>
          </a:p>
          <a:p>
            <a:r>
              <a:rPr lang="en-US" sz="2000" dirty="0" smtClean="0"/>
              <a:t>								TOTAL DEPT BUDGET =	$1,083,700</a:t>
            </a:r>
            <a:endParaRPr lang="en-US" sz="2000" dirty="0"/>
          </a:p>
        </p:txBody>
      </p:sp>
    </p:spTree>
    <p:extLst>
      <p:ext uri="{BB962C8B-B14F-4D97-AF65-F5344CB8AC3E}">
        <p14:creationId xmlns:p14="http://schemas.microsoft.com/office/powerpoint/2010/main" val="14743107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7280" y="286604"/>
            <a:ext cx="10058400" cy="736654"/>
          </a:xfrm>
        </p:spPr>
        <p:txBody>
          <a:bodyPr/>
          <a:lstStyle/>
          <a:p>
            <a:r>
              <a:rPr lang="en-US" dirty="0" smtClean="0"/>
              <a:t>In the Introduction: a note to chairs</a:t>
            </a:r>
            <a:endParaRPr lang="en-US" dirty="0"/>
          </a:p>
        </p:txBody>
      </p:sp>
      <p:sp>
        <p:nvSpPr>
          <p:cNvPr id="3" name="Content Placeholder 2"/>
          <p:cNvSpPr>
            <a:spLocks noGrp="1"/>
          </p:cNvSpPr>
          <p:nvPr>
            <p:ph idx="1"/>
          </p:nvPr>
        </p:nvSpPr>
        <p:spPr>
          <a:xfrm>
            <a:off x="1097280" y="1023258"/>
            <a:ext cx="10058400" cy="5133703"/>
          </a:xfrm>
        </p:spPr>
        <p:txBody>
          <a:bodyPr>
            <a:normAutofit fontScale="92500" lnSpcReduction="10000"/>
          </a:bodyPr>
          <a:lstStyle/>
          <a:p>
            <a:r>
              <a:rPr lang="en-US" dirty="0" smtClean="0"/>
              <a:t>I’ve been where you are so I know.  Most chairs are faculty first and reluctant administrators.  You can’t wait to get back to teaching and research but it’s time for service so there you sit as “the chair.”  It’s a new role, probably one that you have had little preparation for.  You’ve most probably learned on the job, your term is short, and by the time you feel your feet on the ground your time is just about up. Often it feels as if you’re spinning your wheels with little authority to get things done.  Each term you get the course schedule that was last year’s course schedule so faculty time is pretty much spent the same as before. You get a budget where less than 1% is up to you to allocate so you can’t exactly innovate with only crumbs to invest.  But if you’re reading this, chances are you have a dean who is willing to be innovative (aka to Clayton Christensen as “disruptive”) and that s/he sees you as someone with the talent, creativity, analytical skills and willingness to assume greater responsibility so that you can lead your department. Chances are you know who the faculty are who can make great things happen, that you know how to both make and save money that the dean has agreed you can control without “sweeping” it all up back into the administrative “black-hole” of central budgeting.  </a:t>
            </a:r>
          </a:p>
          <a:p>
            <a:r>
              <a:rPr lang="en-US" dirty="0" smtClean="0"/>
              <a:t>The 2.0 management that you will be trained to implement will give you the power to reallocate the 10% of more of the total budget (including personnel dollars), you will have the authority to redo the course schedule to most efficiently deliver on your student learning objectives, and with fresh eyes and the blessing of the dean, you will no longer be relegated into the silo that isolates department chairs and faculty from the opportunities on and off campus where your skill sets can address pressing needs.  </a:t>
            </a:r>
          </a:p>
          <a:p>
            <a:r>
              <a:rPr lang="en-US" dirty="0" smtClean="0"/>
              <a:t>If you are interested in this new path, then read on.</a:t>
            </a:r>
            <a:endParaRPr lang="en-US" dirty="0"/>
          </a:p>
        </p:txBody>
      </p:sp>
    </p:spTree>
    <p:extLst>
      <p:ext uri="{BB962C8B-B14F-4D97-AF65-F5344CB8AC3E}">
        <p14:creationId xmlns:p14="http://schemas.microsoft.com/office/powerpoint/2010/main" val="123379026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Budget authority in 1.0 vs. 2.0 management</a:t>
            </a:r>
            <a:endParaRPr lang="en-US" dirty="0"/>
          </a:p>
        </p:txBody>
      </p:sp>
      <p:sp>
        <p:nvSpPr>
          <p:cNvPr id="3" name="Content Placeholder 2"/>
          <p:cNvSpPr>
            <a:spLocks noGrp="1"/>
          </p:cNvSpPr>
          <p:nvPr>
            <p:ph idx="1"/>
          </p:nvPr>
        </p:nvSpPr>
        <p:spPr/>
        <p:txBody>
          <a:bodyPr/>
          <a:lstStyle/>
          <a:p>
            <a:r>
              <a:rPr lang="en-US" dirty="0" smtClean="0"/>
              <a:t>In traditional 1.0 management, chairs often have as little as $3000 from the illustrative budget under their authority to allocate</a:t>
            </a:r>
          </a:p>
          <a:p>
            <a:r>
              <a:rPr lang="en-US" dirty="0" smtClean="0"/>
              <a:t>In 2.0 management, with the dean’s approval, the chair may have authority over much of the total budget, dependent upon the year’s “fixed expenses” which varies with grant and contract buyouts, unpaid leaves, sabbaticals, number of sections offered, savings in OE, “course packs” and other department revenue produced, savings in part-time faculty costs, fund raising and other contributions to the department.</a:t>
            </a:r>
          </a:p>
          <a:p>
            <a:r>
              <a:rPr lang="en-US" dirty="0" smtClean="0"/>
              <a:t>2.0 departments enjoying allocation authority over 10% of their budget will have discretion over distribution of $100,000 of the illustrative budget</a:t>
            </a:r>
            <a:endParaRPr lang="en-US" dirty="0"/>
          </a:p>
        </p:txBody>
      </p:sp>
    </p:spTree>
    <p:extLst>
      <p:ext uri="{BB962C8B-B14F-4D97-AF65-F5344CB8AC3E}">
        <p14:creationId xmlns:p14="http://schemas.microsoft.com/office/powerpoint/2010/main" val="264744052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24468" y="646769"/>
            <a:ext cx="10905893" cy="5509200"/>
          </a:xfrm>
          <a:prstGeom prst="rect">
            <a:avLst/>
          </a:prstGeom>
        </p:spPr>
        <p:txBody>
          <a:bodyPr wrap="square">
            <a:spAutoFit/>
          </a:bodyPr>
          <a:lstStyle/>
          <a:p>
            <a:pPr algn="ctr"/>
            <a:r>
              <a:rPr lang="en-US" sz="3200" b="1" u="sng" dirty="0" smtClean="0"/>
              <a:t>Expenditure “metrics</a:t>
            </a:r>
            <a:r>
              <a:rPr lang="en-US" sz="3200" b="1" u="sng" dirty="0" smtClean="0"/>
              <a:t>:” </a:t>
            </a:r>
          </a:p>
          <a:p>
            <a:pPr algn="ctr"/>
            <a:r>
              <a:rPr lang="en-US" sz="3200" b="1" u="sng" dirty="0" smtClean="0"/>
              <a:t>What do the dollars earned/saved equate to?</a:t>
            </a:r>
          </a:p>
          <a:p>
            <a:endParaRPr lang="en-US" sz="3200" dirty="0" smtClean="0"/>
          </a:p>
          <a:p>
            <a:r>
              <a:rPr lang="en-US" sz="2800" dirty="0" smtClean="0"/>
              <a:t>O</a:t>
            </a:r>
            <a:r>
              <a:rPr lang="en-US" sz="2800" dirty="0" smtClean="0"/>
              <a:t>ne </a:t>
            </a:r>
            <a:r>
              <a:rPr lang="en-US" sz="2800" dirty="0" smtClean="0"/>
              <a:t>plane ticket = $500, one GA = $5000 (or .5 GA= $2500), $2500 earns $5000 work study assistance; one laptop = $1000, </a:t>
            </a:r>
            <a:r>
              <a:rPr lang="en-US" sz="2800" dirty="0" smtClean="0"/>
              <a:t>One </a:t>
            </a:r>
            <a:r>
              <a:rPr lang="en-US" sz="2800" dirty="0" smtClean="0"/>
              <a:t>Associate/Assistant chair = one/two course assigned time; </a:t>
            </a:r>
            <a:r>
              <a:rPr lang="en-US" sz="2800" dirty="0" smtClean="0"/>
              <a:t>One </a:t>
            </a:r>
            <a:r>
              <a:rPr lang="en-US" sz="2800" dirty="0" smtClean="0"/>
              <a:t>faculty directed to research/outreach/curriculum development = one course assigned </a:t>
            </a:r>
            <a:r>
              <a:rPr lang="en-US" sz="2800" dirty="0" smtClean="0"/>
              <a:t>time</a:t>
            </a:r>
          </a:p>
          <a:p>
            <a:endParaRPr lang="en-US" sz="2800" dirty="0"/>
          </a:p>
          <a:p>
            <a:r>
              <a:rPr lang="en-US" sz="2800" dirty="0" smtClean="0"/>
              <a:t>Each may be leveraged to redirect faculty toward enhance scholarship/service to benefit the department and individual</a:t>
            </a:r>
            <a:endParaRPr lang="en-US" sz="2800" dirty="0" smtClean="0"/>
          </a:p>
          <a:p>
            <a:r>
              <a:rPr lang="en-US" sz="3200" dirty="0" smtClean="0"/>
              <a:t> </a:t>
            </a:r>
            <a:endParaRPr lang="en-US" sz="3200" dirty="0"/>
          </a:p>
        </p:txBody>
      </p:sp>
    </p:spTree>
    <p:extLst>
      <p:ext uri="{BB962C8B-B14F-4D97-AF65-F5344CB8AC3E}">
        <p14:creationId xmlns:p14="http://schemas.microsoft.com/office/powerpoint/2010/main" val="410286887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7280" y="286603"/>
            <a:ext cx="10058400" cy="739309"/>
          </a:xfrm>
        </p:spPr>
        <p:txBody>
          <a:bodyPr/>
          <a:lstStyle/>
          <a:p>
            <a:r>
              <a:rPr lang="en-US" dirty="0" smtClean="0"/>
              <a:t>Grant and contract residuals</a:t>
            </a:r>
            <a:endParaRPr lang="en-US" dirty="0"/>
          </a:p>
        </p:txBody>
      </p:sp>
      <p:sp>
        <p:nvSpPr>
          <p:cNvPr id="3" name="Text Placeholder 2"/>
          <p:cNvSpPr>
            <a:spLocks noGrp="1"/>
          </p:cNvSpPr>
          <p:nvPr>
            <p:ph type="body" idx="1"/>
          </p:nvPr>
        </p:nvSpPr>
        <p:spPr/>
        <p:txBody>
          <a:bodyPr/>
          <a:lstStyle/>
          <a:p>
            <a:r>
              <a:rPr lang="en-US" dirty="0" smtClean="0"/>
              <a:t>1.0</a:t>
            </a:r>
            <a:endParaRPr lang="en-US" dirty="0"/>
          </a:p>
        </p:txBody>
      </p:sp>
      <p:sp>
        <p:nvSpPr>
          <p:cNvPr id="4" name="Content Placeholder 3"/>
          <p:cNvSpPr>
            <a:spLocks noGrp="1"/>
          </p:cNvSpPr>
          <p:nvPr>
            <p:ph sz="half" idx="2"/>
          </p:nvPr>
        </p:nvSpPr>
        <p:spPr/>
        <p:txBody>
          <a:bodyPr/>
          <a:lstStyle/>
          <a:p>
            <a:r>
              <a:rPr lang="en-US" dirty="0"/>
              <a:t>Residuals earned from faculty grants and contracts are allocated to the campus grants office, the dean and primary investigator</a:t>
            </a:r>
          </a:p>
        </p:txBody>
      </p:sp>
      <p:sp>
        <p:nvSpPr>
          <p:cNvPr id="5" name="Text Placeholder 4"/>
          <p:cNvSpPr>
            <a:spLocks noGrp="1"/>
          </p:cNvSpPr>
          <p:nvPr>
            <p:ph type="body" sz="quarter" idx="3"/>
          </p:nvPr>
        </p:nvSpPr>
        <p:spPr/>
        <p:txBody>
          <a:bodyPr/>
          <a:lstStyle/>
          <a:p>
            <a:r>
              <a:rPr lang="en-US" dirty="0" smtClean="0"/>
              <a:t>2.0</a:t>
            </a:r>
            <a:endParaRPr lang="en-US" dirty="0"/>
          </a:p>
        </p:txBody>
      </p:sp>
      <p:sp>
        <p:nvSpPr>
          <p:cNvPr id="6" name="Content Placeholder 5"/>
          <p:cNvSpPr>
            <a:spLocks noGrp="1"/>
          </p:cNvSpPr>
          <p:nvPr>
            <p:ph sz="quarter" idx="4"/>
          </p:nvPr>
        </p:nvSpPr>
        <p:spPr/>
        <p:txBody>
          <a:bodyPr/>
          <a:lstStyle/>
          <a:p>
            <a:r>
              <a:rPr lang="en-US" dirty="0"/>
              <a:t>Grant and contract residuals are allocated </a:t>
            </a:r>
            <a:r>
              <a:rPr lang="en-US" u="sng" dirty="0"/>
              <a:t>primarily to the primary investigator</a:t>
            </a:r>
            <a:r>
              <a:rPr lang="en-US" dirty="0"/>
              <a:t>, then the grants office, department and dean’s office</a:t>
            </a:r>
          </a:p>
        </p:txBody>
      </p:sp>
    </p:spTree>
    <p:extLst>
      <p:ext uri="{BB962C8B-B14F-4D97-AF65-F5344CB8AC3E}">
        <p14:creationId xmlns:p14="http://schemas.microsoft.com/office/powerpoint/2010/main" val="411967420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Grants and residuals …</a:t>
            </a:r>
            <a:endParaRPr lang="en-US" dirty="0"/>
          </a:p>
        </p:txBody>
      </p:sp>
      <p:sp>
        <p:nvSpPr>
          <p:cNvPr id="8" name="Content Placeholder 7"/>
          <p:cNvSpPr>
            <a:spLocks noGrp="1"/>
          </p:cNvSpPr>
          <p:nvPr>
            <p:ph idx="1"/>
          </p:nvPr>
        </p:nvSpPr>
        <p:spPr/>
        <p:txBody>
          <a:bodyPr/>
          <a:lstStyle/>
          <a:p>
            <a:r>
              <a:rPr lang="en-US" dirty="0"/>
              <a:t>In 1.0 management grants and contracts work is primarily the concern of individual faculty. </a:t>
            </a:r>
            <a:endParaRPr lang="en-US" dirty="0" smtClean="0"/>
          </a:p>
          <a:p>
            <a:r>
              <a:rPr lang="en-US" dirty="0" smtClean="0"/>
              <a:t> </a:t>
            </a:r>
            <a:r>
              <a:rPr lang="en-US" dirty="0"/>
              <a:t>In 2.0 management, chairs are incentivized to proactively support external work since the department receives a proportion of residuals.  Faculty </a:t>
            </a:r>
            <a:r>
              <a:rPr lang="en-US" dirty="0" smtClean="0"/>
              <a:t>receive </a:t>
            </a:r>
            <a:r>
              <a:rPr lang="en-US" dirty="0"/>
              <a:t>the lion’s share of residuals thereby incentivizing them to continue external funds. </a:t>
            </a:r>
          </a:p>
        </p:txBody>
      </p:sp>
    </p:spTree>
    <p:extLst>
      <p:ext uri="{BB962C8B-B14F-4D97-AF65-F5344CB8AC3E}">
        <p14:creationId xmlns:p14="http://schemas.microsoft.com/office/powerpoint/2010/main" val="391535378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097280" y="286603"/>
            <a:ext cx="10058400" cy="650099"/>
          </a:xfrm>
        </p:spPr>
        <p:txBody>
          <a:bodyPr>
            <a:normAutofit fontScale="90000"/>
          </a:bodyPr>
          <a:lstStyle/>
          <a:p>
            <a:r>
              <a:rPr lang="en-US" dirty="0" smtClean="0"/>
              <a:t>Faculty workload</a:t>
            </a:r>
            <a:endParaRPr lang="en-US" dirty="0"/>
          </a:p>
        </p:txBody>
      </p:sp>
      <p:sp>
        <p:nvSpPr>
          <p:cNvPr id="5" name="Text Placeholder 4"/>
          <p:cNvSpPr>
            <a:spLocks noGrp="1"/>
          </p:cNvSpPr>
          <p:nvPr>
            <p:ph type="body" idx="1"/>
          </p:nvPr>
        </p:nvSpPr>
        <p:spPr/>
        <p:txBody>
          <a:bodyPr/>
          <a:lstStyle/>
          <a:p>
            <a:r>
              <a:rPr lang="en-US" dirty="0" smtClean="0"/>
              <a:t>1.0</a:t>
            </a:r>
            <a:endParaRPr lang="en-US" dirty="0"/>
          </a:p>
        </p:txBody>
      </p:sp>
      <p:sp>
        <p:nvSpPr>
          <p:cNvPr id="6" name="Content Placeholder 5"/>
          <p:cNvSpPr>
            <a:spLocks noGrp="1"/>
          </p:cNvSpPr>
          <p:nvPr>
            <p:ph sz="half" idx="2"/>
          </p:nvPr>
        </p:nvSpPr>
        <p:spPr/>
        <p:txBody>
          <a:bodyPr/>
          <a:lstStyle/>
          <a:p>
            <a:r>
              <a:rPr lang="en-US" dirty="0" smtClean="0"/>
              <a:t>Faculty </a:t>
            </a:r>
            <a:r>
              <a:rPr lang="en-US" dirty="0"/>
              <a:t>are expected to merely fulfill their contractual </a:t>
            </a:r>
            <a:r>
              <a:rPr lang="en-US" dirty="0" smtClean="0"/>
              <a:t>workload commitments</a:t>
            </a:r>
            <a:endParaRPr lang="en-US" dirty="0"/>
          </a:p>
        </p:txBody>
      </p:sp>
      <p:sp>
        <p:nvSpPr>
          <p:cNvPr id="7" name="Text Placeholder 6"/>
          <p:cNvSpPr>
            <a:spLocks noGrp="1"/>
          </p:cNvSpPr>
          <p:nvPr>
            <p:ph type="body" sz="quarter" idx="3"/>
          </p:nvPr>
        </p:nvSpPr>
        <p:spPr/>
        <p:txBody>
          <a:bodyPr/>
          <a:lstStyle/>
          <a:p>
            <a:r>
              <a:rPr lang="en-US" dirty="0" smtClean="0"/>
              <a:t>2.0</a:t>
            </a:r>
            <a:endParaRPr lang="en-US" dirty="0"/>
          </a:p>
        </p:txBody>
      </p:sp>
      <p:sp>
        <p:nvSpPr>
          <p:cNvPr id="8" name="Content Placeholder 7"/>
          <p:cNvSpPr>
            <a:spLocks noGrp="1"/>
          </p:cNvSpPr>
          <p:nvPr>
            <p:ph sz="quarter" idx="4"/>
          </p:nvPr>
        </p:nvSpPr>
        <p:spPr/>
        <p:txBody>
          <a:bodyPr/>
          <a:lstStyle/>
          <a:p>
            <a:r>
              <a:rPr lang="en-US" dirty="0"/>
              <a:t>Faculty are encouraged to modify workloads to meet changing student, department and college needs.    </a:t>
            </a:r>
            <a:endParaRPr lang="en-US" dirty="0" smtClean="0"/>
          </a:p>
          <a:p>
            <a:r>
              <a:rPr lang="en-US" dirty="0" smtClean="0"/>
              <a:t>Faculty workload is a flexible resource primarily managed at the department level within contractual requirements</a:t>
            </a:r>
            <a:endParaRPr lang="en-US" dirty="0"/>
          </a:p>
        </p:txBody>
      </p:sp>
    </p:spTree>
    <p:extLst>
      <p:ext uri="{BB962C8B-B14F-4D97-AF65-F5344CB8AC3E}">
        <p14:creationId xmlns:p14="http://schemas.microsoft.com/office/powerpoint/2010/main" val="3905978908"/>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Faculty workload…</a:t>
            </a:r>
            <a:endParaRPr lang="en-US" dirty="0"/>
          </a:p>
        </p:txBody>
      </p:sp>
      <p:sp>
        <p:nvSpPr>
          <p:cNvPr id="8" name="Content Placeholder 7"/>
          <p:cNvSpPr>
            <a:spLocks noGrp="1"/>
          </p:cNvSpPr>
          <p:nvPr>
            <p:ph idx="1"/>
          </p:nvPr>
        </p:nvSpPr>
        <p:spPr/>
        <p:txBody>
          <a:bodyPr/>
          <a:lstStyle/>
          <a:p>
            <a:r>
              <a:rPr lang="en-US" dirty="0"/>
              <a:t>Faculty in 1.0 management are seen as assembly line workers all of whom are expected to produce similar outputs.  </a:t>
            </a:r>
            <a:r>
              <a:rPr lang="en-US" dirty="0" smtClean="0"/>
              <a:t>All faculty output, therefore, is measured via their production of the same “widgets.”</a:t>
            </a:r>
            <a:endParaRPr lang="en-US" dirty="0" smtClean="0"/>
          </a:p>
          <a:p>
            <a:r>
              <a:rPr lang="en-US" dirty="0" smtClean="0"/>
              <a:t>In </a:t>
            </a:r>
            <a:r>
              <a:rPr lang="en-US" dirty="0"/>
              <a:t>2.0 management each faculty member has a unique set of skills which they can apply to help the department team to reach its goals. In 2.0 management faculty are seen as individuals that can drive the department forward as each becomes the engine of </a:t>
            </a:r>
            <a:r>
              <a:rPr lang="en-US" dirty="0" smtClean="0"/>
              <a:t>growth </a:t>
            </a:r>
            <a:r>
              <a:rPr lang="en-US" dirty="0" smtClean="0"/>
              <a:t>utilizing their own talents. Some contribute through their teaching, others through their scholarship, service, connections with constituents, political positioning, grants, contracts or continuing education revenues.</a:t>
            </a:r>
            <a:endParaRPr lang="en-US" dirty="0"/>
          </a:p>
        </p:txBody>
      </p:sp>
    </p:spTree>
    <p:extLst>
      <p:ext uri="{BB962C8B-B14F-4D97-AF65-F5344CB8AC3E}">
        <p14:creationId xmlns:p14="http://schemas.microsoft.com/office/powerpoint/2010/main" val="314202405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Workload as a “flexible resource”</a:t>
            </a:r>
            <a:endParaRPr lang="en-US" dirty="0"/>
          </a:p>
        </p:txBody>
      </p:sp>
      <p:sp>
        <p:nvSpPr>
          <p:cNvPr id="8" name="Content Placeholder 7"/>
          <p:cNvSpPr>
            <a:spLocks noGrp="1"/>
          </p:cNvSpPr>
          <p:nvPr>
            <p:ph idx="1"/>
          </p:nvPr>
        </p:nvSpPr>
        <p:spPr/>
        <p:txBody>
          <a:bodyPr>
            <a:normAutofit lnSpcReduction="10000"/>
          </a:bodyPr>
          <a:lstStyle/>
          <a:p>
            <a:r>
              <a:rPr lang="en-US" dirty="0"/>
              <a:t>In 1.0 management faculty primarily fulfill their </a:t>
            </a:r>
            <a:r>
              <a:rPr lang="en-US" dirty="0" smtClean="0"/>
              <a:t>teaching commitments </a:t>
            </a:r>
            <a:r>
              <a:rPr lang="en-US" dirty="0"/>
              <a:t>to the </a:t>
            </a:r>
            <a:r>
              <a:rPr lang="en-US" dirty="0" smtClean="0"/>
              <a:t>historical letter </a:t>
            </a:r>
            <a:r>
              <a:rPr lang="en-US" dirty="0"/>
              <a:t>of contractual obligations.  </a:t>
            </a:r>
            <a:r>
              <a:rPr lang="en-US" dirty="0" smtClean="0"/>
              <a:t>Typically this takes the form of teaching the minimum number of sections/WTUs every term as per historical patterns. </a:t>
            </a:r>
          </a:p>
          <a:p>
            <a:r>
              <a:rPr lang="en-US" dirty="0" smtClean="0"/>
              <a:t>In </a:t>
            </a:r>
            <a:r>
              <a:rPr lang="en-US" dirty="0"/>
              <a:t>2.0 </a:t>
            </a:r>
            <a:r>
              <a:rPr lang="en-US" dirty="0" smtClean="0"/>
              <a:t>management, chairs and faculty </a:t>
            </a:r>
            <a:r>
              <a:rPr lang="en-US" dirty="0"/>
              <a:t>are encouraged to </a:t>
            </a:r>
            <a:r>
              <a:rPr lang="en-US" dirty="0" smtClean="0"/>
              <a:t>manage workload so as to fulfill teaching obligations while also supporting their scholarly and service obligations.  </a:t>
            </a:r>
          </a:p>
          <a:p>
            <a:r>
              <a:rPr lang="en-US" u="sng" dirty="0" smtClean="0"/>
              <a:t>Illustrations</a:t>
            </a:r>
          </a:p>
          <a:p>
            <a:r>
              <a:rPr lang="en-US" dirty="0" smtClean="0"/>
              <a:t>1. Faculty may elect to teach extra sections so as to earn “assigned time” for scholarship or service in succeeding terms.  </a:t>
            </a:r>
          </a:p>
          <a:p>
            <a:r>
              <a:rPr lang="en-US" dirty="0" smtClean="0"/>
              <a:t>2. Faculty may elect to teach the same number of students in fewer sections thereby providing additional time for scholarship or service. </a:t>
            </a:r>
          </a:p>
          <a:p>
            <a:r>
              <a:rPr lang="en-US" dirty="0" smtClean="0"/>
              <a:t>3. Faculty may volunteer to teach intersession or summer sections to free time for future scholarship or service.</a:t>
            </a:r>
          </a:p>
          <a:p>
            <a:endParaRPr lang="en-US" dirty="0"/>
          </a:p>
        </p:txBody>
      </p:sp>
    </p:spTree>
    <p:extLst>
      <p:ext uri="{BB962C8B-B14F-4D97-AF65-F5344CB8AC3E}">
        <p14:creationId xmlns:p14="http://schemas.microsoft.com/office/powerpoint/2010/main" val="3385501578"/>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097280" y="286603"/>
            <a:ext cx="10058400" cy="717007"/>
          </a:xfrm>
        </p:spPr>
        <p:txBody>
          <a:bodyPr>
            <a:normAutofit/>
          </a:bodyPr>
          <a:lstStyle/>
          <a:p>
            <a:r>
              <a:rPr lang="en-US" dirty="0" smtClean="0"/>
              <a:t>Faculty productivity metrics</a:t>
            </a:r>
            <a:endParaRPr lang="en-US" dirty="0"/>
          </a:p>
        </p:txBody>
      </p:sp>
      <p:sp>
        <p:nvSpPr>
          <p:cNvPr id="5" name="Text Placeholder 4"/>
          <p:cNvSpPr>
            <a:spLocks noGrp="1"/>
          </p:cNvSpPr>
          <p:nvPr>
            <p:ph type="body" idx="1"/>
          </p:nvPr>
        </p:nvSpPr>
        <p:spPr/>
        <p:txBody>
          <a:bodyPr/>
          <a:lstStyle/>
          <a:p>
            <a:r>
              <a:rPr lang="en-US" dirty="0" smtClean="0"/>
              <a:t>1.0</a:t>
            </a:r>
            <a:endParaRPr lang="en-US" dirty="0"/>
          </a:p>
        </p:txBody>
      </p:sp>
      <p:sp>
        <p:nvSpPr>
          <p:cNvPr id="6" name="Content Placeholder 5"/>
          <p:cNvSpPr>
            <a:spLocks noGrp="1"/>
          </p:cNvSpPr>
          <p:nvPr>
            <p:ph sz="half" idx="2"/>
          </p:nvPr>
        </p:nvSpPr>
        <p:spPr/>
        <p:txBody>
          <a:bodyPr/>
          <a:lstStyle/>
          <a:p>
            <a:r>
              <a:rPr lang="en-US" dirty="0" smtClean="0"/>
              <a:t>Faculty </a:t>
            </a:r>
            <a:r>
              <a:rPr lang="en-US" dirty="0"/>
              <a:t>work is measured by their success reaching minimum productivity standards such as enrollment</a:t>
            </a:r>
          </a:p>
        </p:txBody>
      </p:sp>
      <p:sp>
        <p:nvSpPr>
          <p:cNvPr id="7" name="Text Placeholder 6"/>
          <p:cNvSpPr>
            <a:spLocks noGrp="1"/>
          </p:cNvSpPr>
          <p:nvPr>
            <p:ph type="body" sz="quarter" idx="3"/>
          </p:nvPr>
        </p:nvSpPr>
        <p:spPr/>
        <p:txBody>
          <a:bodyPr/>
          <a:lstStyle/>
          <a:p>
            <a:r>
              <a:rPr lang="en-US" dirty="0" smtClean="0"/>
              <a:t>2.0</a:t>
            </a:r>
            <a:endParaRPr lang="en-US" dirty="0"/>
          </a:p>
        </p:txBody>
      </p:sp>
      <p:sp>
        <p:nvSpPr>
          <p:cNvPr id="8" name="Content Placeholder 7"/>
          <p:cNvSpPr>
            <a:spLocks noGrp="1"/>
          </p:cNvSpPr>
          <p:nvPr>
            <p:ph sz="quarter" idx="4"/>
          </p:nvPr>
        </p:nvSpPr>
        <p:spPr/>
        <p:txBody>
          <a:bodyPr/>
          <a:lstStyle/>
          <a:p>
            <a:r>
              <a:rPr lang="en-US" dirty="0" smtClean="0"/>
              <a:t>Faculty </a:t>
            </a:r>
            <a:r>
              <a:rPr lang="en-US" dirty="0"/>
              <a:t>are expected to contribute to department success in many ways.  Metrics for success vary as individual faculty talents, skills and contributions vary.</a:t>
            </a:r>
          </a:p>
        </p:txBody>
      </p:sp>
    </p:spTree>
    <p:extLst>
      <p:ext uri="{BB962C8B-B14F-4D97-AF65-F5344CB8AC3E}">
        <p14:creationId xmlns:p14="http://schemas.microsoft.com/office/powerpoint/2010/main" val="2660345543"/>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Faculty productivity metrics…</a:t>
            </a:r>
            <a:endParaRPr lang="en-US" dirty="0"/>
          </a:p>
        </p:txBody>
      </p:sp>
      <p:sp>
        <p:nvSpPr>
          <p:cNvPr id="3" name="Content Placeholder 2"/>
          <p:cNvSpPr>
            <a:spLocks noGrp="1"/>
          </p:cNvSpPr>
          <p:nvPr>
            <p:ph idx="1"/>
          </p:nvPr>
        </p:nvSpPr>
        <p:spPr/>
        <p:txBody>
          <a:bodyPr/>
          <a:lstStyle/>
          <a:p>
            <a:r>
              <a:rPr lang="en-US" dirty="0"/>
              <a:t>In 1.0 management, every faculty member is evaluated according to the same criteria.  But departments are not assembly line factories.  </a:t>
            </a:r>
            <a:endParaRPr lang="en-US" dirty="0" smtClean="0"/>
          </a:p>
          <a:p>
            <a:r>
              <a:rPr lang="en-US" dirty="0" smtClean="0"/>
              <a:t>In </a:t>
            </a:r>
            <a:r>
              <a:rPr lang="en-US" dirty="0"/>
              <a:t>2.0 management every faculty member is recognized as having their own ability to contribute to the overall success of the department.  Likening a department to a basketball team, some team members score points, others excel at defense, or setting picks and rebounding.  In a changing environment the diversity of skills provides the best chance of meeting new challenges</a:t>
            </a:r>
            <a:r>
              <a:rPr lang="en-US" dirty="0" smtClean="0"/>
              <a:t>.</a:t>
            </a:r>
          </a:p>
          <a:p>
            <a:r>
              <a:rPr lang="en-US" dirty="0"/>
              <a:t>In the 2.0 environment faculty are evaluated not only on the achievement of minimal standards of productivity such as enrollments and their committee memberships, but also on progress based upon the utilization of their individual talents and skills.  Creativity, entrepreneurship, networking are highly valued as they pertain to curriculum innovation, resource generation, forwarding the interests of students and the department in the short and long run.</a:t>
            </a:r>
          </a:p>
          <a:p>
            <a:endParaRPr lang="en-US" dirty="0" smtClean="0"/>
          </a:p>
          <a:p>
            <a:endParaRPr lang="en-US" dirty="0"/>
          </a:p>
        </p:txBody>
      </p:sp>
    </p:spTree>
    <p:extLst>
      <p:ext uri="{BB962C8B-B14F-4D97-AF65-F5344CB8AC3E}">
        <p14:creationId xmlns:p14="http://schemas.microsoft.com/office/powerpoint/2010/main" val="3211142503"/>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Course scheduling</a:t>
            </a:r>
            <a:endParaRPr lang="en-US" dirty="0"/>
          </a:p>
        </p:txBody>
      </p:sp>
      <p:sp>
        <p:nvSpPr>
          <p:cNvPr id="5" name="Text Placeholder 4"/>
          <p:cNvSpPr>
            <a:spLocks noGrp="1"/>
          </p:cNvSpPr>
          <p:nvPr>
            <p:ph type="body" idx="1"/>
          </p:nvPr>
        </p:nvSpPr>
        <p:spPr/>
        <p:txBody>
          <a:bodyPr/>
          <a:lstStyle/>
          <a:p>
            <a:r>
              <a:rPr lang="en-US" dirty="0" smtClean="0"/>
              <a:t>1.0</a:t>
            </a:r>
            <a:endParaRPr lang="en-US" dirty="0"/>
          </a:p>
        </p:txBody>
      </p:sp>
      <p:sp>
        <p:nvSpPr>
          <p:cNvPr id="6" name="Content Placeholder 5"/>
          <p:cNvSpPr>
            <a:spLocks noGrp="1"/>
          </p:cNvSpPr>
          <p:nvPr>
            <p:ph sz="half" idx="2"/>
          </p:nvPr>
        </p:nvSpPr>
        <p:spPr/>
        <p:txBody>
          <a:bodyPr/>
          <a:lstStyle/>
          <a:p>
            <a:r>
              <a:rPr lang="en-US" dirty="0"/>
              <a:t> In 1.0 course scheduling what has been is to become what is offered so that fall 2017 looks like almost the same schedule as fall 2016, fall 2015, etc., etc.. </a:t>
            </a:r>
          </a:p>
        </p:txBody>
      </p:sp>
      <p:sp>
        <p:nvSpPr>
          <p:cNvPr id="7" name="Text Placeholder 6"/>
          <p:cNvSpPr>
            <a:spLocks noGrp="1"/>
          </p:cNvSpPr>
          <p:nvPr>
            <p:ph type="body" sz="quarter" idx="3"/>
          </p:nvPr>
        </p:nvSpPr>
        <p:spPr/>
        <p:txBody>
          <a:bodyPr/>
          <a:lstStyle/>
          <a:p>
            <a:r>
              <a:rPr lang="en-US" dirty="0" smtClean="0"/>
              <a:t>2.0</a:t>
            </a:r>
            <a:endParaRPr lang="en-US" dirty="0"/>
          </a:p>
        </p:txBody>
      </p:sp>
      <p:sp>
        <p:nvSpPr>
          <p:cNvPr id="8" name="Content Placeholder 7"/>
          <p:cNvSpPr>
            <a:spLocks noGrp="1"/>
          </p:cNvSpPr>
          <p:nvPr>
            <p:ph sz="quarter" idx="4"/>
          </p:nvPr>
        </p:nvSpPr>
        <p:spPr/>
        <p:txBody>
          <a:bodyPr>
            <a:normAutofit lnSpcReduction="10000"/>
          </a:bodyPr>
          <a:lstStyle/>
          <a:p>
            <a:r>
              <a:rPr lang="en-US" dirty="0"/>
              <a:t>In 2.0 course scheduling it is recognized that when, how and who offers courses is of critical importance to students and the department.  Every section represents an expense of $3000 to over $50,000 or more for tenured full-professors.</a:t>
            </a:r>
          </a:p>
          <a:p>
            <a:r>
              <a:rPr lang="en-US" dirty="0"/>
              <a:t>And since faculty time and focus are precious, planning for every term takes place with a clean slate.  No one owns a particular course, a certain time, room and every course is subject to reimagining “how should this course be offered, i.e. in what instructional mode?” </a:t>
            </a:r>
          </a:p>
          <a:p>
            <a:endParaRPr lang="en-US" dirty="0"/>
          </a:p>
        </p:txBody>
      </p:sp>
    </p:spTree>
    <p:extLst>
      <p:ext uri="{BB962C8B-B14F-4D97-AF65-F5344CB8AC3E}">
        <p14:creationId xmlns:p14="http://schemas.microsoft.com/office/powerpoint/2010/main" val="21036017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7280" y="286604"/>
            <a:ext cx="10058400" cy="823740"/>
          </a:xfrm>
        </p:spPr>
        <p:txBody>
          <a:bodyPr/>
          <a:lstStyle/>
          <a:p>
            <a:r>
              <a:rPr lang="en-US" dirty="0" smtClean="0"/>
              <a:t>In the Introduction: A note to faculty</a:t>
            </a:r>
            <a:endParaRPr lang="en-US" dirty="0"/>
          </a:p>
        </p:txBody>
      </p:sp>
      <p:sp>
        <p:nvSpPr>
          <p:cNvPr id="3" name="Content Placeholder 2"/>
          <p:cNvSpPr>
            <a:spLocks noGrp="1"/>
          </p:cNvSpPr>
          <p:nvPr>
            <p:ph idx="1"/>
          </p:nvPr>
        </p:nvSpPr>
        <p:spPr>
          <a:xfrm>
            <a:off x="1097280" y="1306286"/>
            <a:ext cx="10058400" cy="4562808"/>
          </a:xfrm>
        </p:spPr>
        <p:txBody>
          <a:bodyPr>
            <a:normAutofit fontScale="92500" lnSpcReduction="10000"/>
          </a:bodyPr>
          <a:lstStyle/>
          <a:p>
            <a:r>
              <a:rPr lang="en-US" dirty="0" smtClean="0"/>
              <a:t>You were hired for your intelligence and passion for learning, teaching and scholarship.  Yet after years on the job you may feel as if bureaucracy has gotten in the way of your life’s work.  Every year you fill out the same paperwork, conduct reviews and draft plans that don’t seem to be connected with making your department or you better.  Despite the lofty rhetoric of administration, presidents, provosts and deans come and go yet most things just stay the same.  After a while you’re inclined to just ignore the “</a:t>
            </a:r>
            <a:r>
              <a:rPr lang="en-US" dirty="0" err="1" smtClean="0"/>
              <a:t>administrivia</a:t>
            </a:r>
            <a:r>
              <a:rPr lang="en-US" dirty="0" smtClean="0"/>
              <a:t>” and focus on what you do best--connect with students.  But there is so much more that you know can be done to brighten the future for students, your department and the institution.</a:t>
            </a:r>
          </a:p>
          <a:p>
            <a:r>
              <a:rPr lang="en-US" dirty="0" smtClean="0"/>
              <a:t>So here is a chance to make a difference.  It is change directed from within—within you and your department.  It is change that you feel responsible for, and that will give you the personal satisfaction that comes with knowing that you have made their world better.  With 2.0 management, faculty work with their chairs and deans to determine what is important, and how we’ll know that progress is being made. You’ll have the satisfaction of knowing that if you earn it, or save it, then the lion’s share of money and time will be yours to invest in the future.  You’ll be able to hire students and graduate assistants to advance their careers, catalyze your work, and your talents will be recognized.</a:t>
            </a:r>
          </a:p>
          <a:p>
            <a:r>
              <a:rPr lang="en-US" dirty="0" smtClean="0"/>
              <a:t>If you’re interested in this kind of future, read on.</a:t>
            </a:r>
            <a:endParaRPr lang="en-US" dirty="0"/>
          </a:p>
        </p:txBody>
      </p:sp>
    </p:spTree>
    <p:extLst>
      <p:ext uri="{BB962C8B-B14F-4D97-AF65-F5344CB8AC3E}">
        <p14:creationId xmlns:p14="http://schemas.microsoft.com/office/powerpoint/2010/main" val="596347501"/>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smtClean="0"/>
              <a:t>Steps toward becoming </a:t>
            </a:r>
            <a:r>
              <a:rPr lang="en-US" sz="4400" dirty="0" smtClean="0"/>
              <a:t>2.0 departments</a:t>
            </a:r>
            <a:r>
              <a:rPr lang="en-US" dirty="0" smtClean="0"/>
              <a:t>…</a:t>
            </a:r>
            <a:endParaRPr lang="en-US" dirty="0"/>
          </a:p>
        </p:txBody>
      </p:sp>
      <p:sp>
        <p:nvSpPr>
          <p:cNvPr id="3" name="Content Placeholder 2"/>
          <p:cNvSpPr>
            <a:spLocks noGrp="1"/>
          </p:cNvSpPr>
          <p:nvPr>
            <p:ph idx="1"/>
          </p:nvPr>
        </p:nvSpPr>
        <p:spPr/>
        <p:txBody>
          <a:bodyPr/>
          <a:lstStyle/>
          <a:p>
            <a:endParaRPr lang="en-US" dirty="0" smtClean="0"/>
          </a:p>
          <a:p>
            <a:endParaRPr lang="en-US" dirty="0"/>
          </a:p>
          <a:p>
            <a:pPr lvl="2" algn="ctr"/>
            <a:r>
              <a:rPr lang="en-US" sz="5400" dirty="0" smtClean="0"/>
              <a:t>A “how to…”</a:t>
            </a:r>
          </a:p>
        </p:txBody>
      </p:sp>
    </p:spTree>
    <p:extLst>
      <p:ext uri="{BB962C8B-B14F-4D97-AF65-F5344CB8AC3E}">
        <p14:creationId xmlns:p14="http://schemas.microsoft.com/office/powerpoint/2010/main" val="936487616"/>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Assessment of potential 2.0 departments</a:t>
            </a:r>
            <a:endParaRPr lang="en-US" dirty="0"/>
          </a:p>
        </p:txBody>
      </p:sp>
      <p:sp>
        <p:nvSpPr>
          <p:cNvPr id="3" name="Content Placeholder 2"/>
          <p:cNvSpPr>
            <a:spLocks noGrp="1"/>
          </p:cNvSpPr>
          <p:nvPr>
            <p:ph idx="1"/>
          </p:nvPr>
        </p:nvSpPr>
        <p:spPr/>
        <p:txBody>
          <a:bodyPr/>
          <a:lstStyle/>
          <a:p>
            <a:r>
              <a:rPr lang="en-US" dirty="0" smtClean="0"/>
              <a:t>What is the average cost of each section in the department vs. similar departments?</a:t>
            </a:r>
          </a:p>
          <a:p>
            <a:r>
              <a:rPr lang="en-US" dirty="0" smtClean="0"/>
              <a:t>Do department programs pay for themselves? (cost to teach courses and programs vs. enrollments, other funding)</a:t>
            </a:r>
          </a:p>
          <a:p>
            <a:r>
              <a:rPr lang="en-US" dirty="0" smtClean="0"/>
              <a:t>Do the faculty pay for themselves or does it cost more to pay for faculty than the resources they generate?</a:t>
            </a:r>
          </a:p>
          <a:p>
            <a:r>
              <a:rPr lang="en-US" dirty="0" smtClean="0"/>
              <a:t>Compared to peer departments how much is generated externally?</a:t>
            </a:r>
          </a:p>
          <a:p>
            <a:endParaRPr lang="en-US" dirty="0" smtClean="0"/>
          </a:p>
          <a:p>
            <a:endParaRPr lang="en-US" dirty="0"/>
          </a:p>
        </p:txBody>
      </p:sp>
    </p:spTree>
    <p:extLst>
      <p:ext uri="{BB962C8B-B14F-4D97-AF65-F5344CB8AC3E}">
        <p14:creationId xmlns:p14="http://schemas.microsoft.com/office/powerpoint/2010/main" val="2794764201"/>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The dean’s role…</a:t>
            </a:r>
            <a:endParaRPr lang="en-US" dirty="0"/>
          </a:p>
        </p:txBody>
      </p:sp>
      <p:sp>
        <p:nvSpPr>
          <p:cNvPr id="5" name="Content Placeholder 4"/>
          <p:cNvSpPr>
            <a:spLocks noGrp="1"/>
          </p:cNvSpPr>
          <p:nvPr>
            <p:ph idx="1"/>
          </p:nvPr>
        </p:nvSpPr>
        <p:spPr/>
        <p:txBody>
          <a:bodyPr/>
          <a:lstStyle/>
          <a:p>
            <a:r>
              <a:rPr lang="en-US" dirty="0" smtClean="0"/>
              <a:t>The dean’s support is critical</a:t>
            </a:r>
          </a:p>
          <a:p>
            <a:r>
              <a:rPr lang="en-US" dirty="0" smtClean="0"/>
              <a:t>Which deans are entrepreneurial?</a:t>
            </a:r>
          </a:p>
          <a:p>
            <a:r>
              <a:rPr lang="en-US" dirty="0" smtClean="0"/>
              <a:t>Which deans have the staff talent and support?</a:t>
            </a:r>
          </a:p>
          <a:p>
            <a:r>
              <a:rPr lang="en-US" dirty="0" smtClean="0"/>
              <a:t>Which deans understand the numbers? Which deans are masters of policy and procedures?</a:t>
            </a:r>
          </a:p>
          <a:p>
            <a:pPr marL="0" indent="0">
              <a:buNone/>
            </a:pPr>
            <a:r>
              <a:rPr lang="en-US" dirty="0"/>
              <a:t>  </a:t>
            </a:r>
            <a:r>
              <a:rPr lang="en-US" dirty="0" smtClean="0"/>
              <a:t>Does the dean have confidence in interested chairs?</a:t>
            </a:r>
          </a:p>
          <a:p>
            <a:pPr marL="0" indent="0">
              <a:buNone/>
            </a:pPr>
            <a:r>
              <a:rPr lang="en-US" dirty="0" smtClean="0"/>
              <a:t> Can the chair and dean agree on goals, timeline and metrics?</a:t>
            </a:r>
          </a:p>
          <a:p>
            <a:endParaRPr lang="en-US" dirty="0"/>
          </a:p>
        </p:txBody>
      </p:sp>
    </p:spTree>
    <p:extLst>
      <p:ext uri="{BB962C8B-B14F-4D97-AF65-F5344CB8AC3E}">
        <p14:creationId xmlns:p14="http://schemas.microsoft.com/office/powerpoint/2010/main" val="134826884"/>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63804" y="1178456"/>
            <a:ext cx="10021229" cy="3046988"/>
          </a:xfrm>
          <a:prstGeom prst="rect">
            <a:avLst/>
          </a:prstGeom>
        </p:spPr>
        <p:txBody>
          <a:bodyPr wrap="square">
            <a:spAutoFit/>
          </a:bodyPr>
          <a:lstStyle/>
          <a:p>
            <a:r>
              <a:rPr lang="en-US" sz="3200" dirty="0" smtClean="0">
                <a:latin typeface="Calibri Light" panose="020F0302020204030204" pitchFamily="34" charset="0"/>
                <a:cs typeface="Calibri Light" panose="020F0302020204030204" pitchFamily="34" charset="0"/>
              </a:rPr>
              <a:t>Goals: dean and chair set minimum requirements—</a:t>
            </a:r>
            <a:r>
              <a:rPr lang="en-US" sz="3200" dirty="0" err="1" smtClean="0">
                <a:latin typeface="Calibri Light" panose="020F0302020204030204" pitchFamily="34" charset="0"/>
                <a:cs typeface="Calibri Light" panose="020F0302020204030204" pitchFamily="34" charset="0"/>
              </a:rPr>
              <a:t>egs</a:t>
            </a:r>
            <a:r>
              <a:rPr lang="en-US" sz="3200" dirty="0" smtClean="0">
                <a:latin typeface="Calibri Light" panose="020F0302020204030204" pitchFamily="34" charset="0"/>
                <a:cs typeface="Calibri Light" panose="020F0302020204030204" pitchFamily="34" charset="0"/>
              </a:rPr>
              <a:t>. Live within budget means, achieve enrollment targets, enhance graduation rates, no deficits, no political issues, regular reporting, staff, find the time and money for investment in development of key faculty, enhance discretionary resources 3%-10% within 3 years.</a:t>
            </a:r>
            <a:endParaRPr lang="en-US" sz="3200" dirty="0">
              <a:latin typeface="Calibri Light" panose="020F0302020204030204" pitchFamily="34" charset="0"/>
              <a:cs typeface="Calibri Light" panose="020F0302020204030204" pitchFamily="34" charset="0"/>
            </a:endParaRPr>
          </a:p>
        </p:txBody>
      </p:sp>
    </p:spTree>
    <p:extLst>
      <p:ext uri="{BB962C8B-B14F-4D97-AF65-F5344CB8AC3E}">
        <p14:creationId xmlns:p14="http://schemas.microsoft.com/office/powerpoint/2010/main" val="119525988"/>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69073" y="490654"/>
            <a:ext cx="10995103" cy="4154984"/>
          </a:xfrm>
          <a:prstGeom prst="rect">
            <a:avLst/>
          </a:prstGeom>
        </p:spPr>
        <p:txBody>
          <a:bodyPr wrap="square">
            <a:spAutoFit/>
          </a:bodyPr>
          <a:lstStyle/>
          <a:p>
            <a:r>
              <a:rPr lang="en-US" sz="2400" dirty="0" smtClean="0">
                <a:latin typeface="Calibri Light" panose="020F0302020204030204" pitchFamily="34" charset="0"/>
                <a:cs typeface="Calibri Light" panose="020F0302020204030204" pitchFamily="34" charset="0"/>
              </a:rPr>
              <a:t>What do chairs need from the dean to do to build 2.0 department management?</a:t>
            </a:r>
          </a:p>
          <a:p>
            <a:endParaRPr lang="en-US" sz="2400" dirty="0" smtClean="0">
              <a:latin typeface="Calibri Light" panose="020F0302020204030204" pitchFamily="34" charset="0"/>
              <a:cs typeface="Calibri Light" panose="020F0302020204030204" pitchFamily="34" charset="0"/>
            </a:endParaRPr>
          </a:p>
          <a:p>
            <a:r>
              <a:rPr lang="en-US" sz="2400" dirty="0" smtClean="0">
                <a:latin typeface="Calibri Light" panose="020F0302020204030204" pitchFamily="34" charset="0"/>
                <a:cs typeface="Calibri Light" panose="020F0302020204030204" pitchFamily="34" charset="0"/>
              </a:rPr>
              <a:t>a.	Authorize departments to manage and lead themselves</a:t>
            </a:r>
          </a:p>
          <a:p>
            <a:r>
              <a:rPr lang="en-US" sz="2400" dirty="0" smtClean="0">
                <a:latin typeface="Calibri Light" panose="020F0302020204030204" pitchFamily="34" charset="0"/>
                <a:cs typeface="Calibri Light" panose="020F0302020204030204" pitchFamily="34" charset="0"/>
              </a:rPr>
              <a:t>b.	Provide incentives to save money, make money, grow the department brand, 	professionally develop careers, build department leadership</a:t>
            </a:r>
          </a:p>
          <a:p>
            <a:r>
              <a:rPr lang="en-US" sz="2400" dirty="0" smtClean="0">
                <a:latin typeface="Calibri Light" panose="020F0302020204030204" pitchFamily="34" charset="0"/>
                <a:cs typeface="Calibri Light" panose="020F0302020204030204" pitchFamily="34" charset="0"/>
              </a:rPr>
              <a:t>c.	Provide training and data necessary for departments to manage themselves</a:t>
            </a:r>
          </a:p>
          <a:p>
            <a:r>
              <a:rPr lang="en-US" sz="2400" dirty="0" smtClean="0">
                <a:latin typeface="Calibri Light" panose="020F0302020204030204" pitchFamily="34" charset="0"/>
                <a:cs typeface="Calibri Light" panose="020F0302020204030204" pitchFamily="34" charset="0"/>
              </a:rPr>
              <a:t>d.	Provide chairs access to campus officers such as business, personnel, 	development, continuing education so that they can be entrepreneurial</a:t>
            </a:r>
          </a:p>
          <a:p>
            <a:r>
              <a:rPr lang="en-US" sz="2400" dirty="0" smtClean="0">
                <a:latin typeface="Calibri Light" panose="020F0302020204030204" pitchFamily="34" charset="0"/>
                <a:cs typeface="Calibri Light" panose="020F0302020204030204" pitchFamily="34" charset="0"/>
              </a:rPr>
              <a:t>e.	Authorize chairs to move money saved and made to where it is needed the 	most</a:t>
            </a:r>
          </a:p>
          <a:p>
            <a:r>
              <a:rPr lang="en-US" sz="2400" dirty="0" smtClean="0">
                <a:latin typeface="Calibri Light" panose="020F0302020204030204" pitchFamily="34" charset="0"/>
                <a:cs typeface="Calibri Light" panose="020F0302020204030204" pitchFamily="34" charset="0"/>
              </a:rPr>
              <a:t>f.	No “sweeps” and authorize carry-forward</a:t>
            </a:r>
            <a:endParaRPr lang="en-US" sz="2400" dirty="0">
              <a:latin typeface="Calibri Light" panose="020F0302020204030204" pitchFamily="34" charset="0"/>
              <a:cs typeface="Calibri Light" panose="020F0302020204030204" pitchFamily="34" charset="0"/>
            </a:endParaRPr>
          </a:p>
        </p:txBody>
      </p:sp>
    </p:spTree>
    <p:extLst>
      <p:ext uri="{BB962C8B-B14F-4D97-AF65-F5344CB8AC3E}">
        <p14:creationId xmlns:p14="http://schemas.microsoft.com/office/powerpoint/2010/main" val="608826483"/>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endParaRPr lang="en-US" sz="4800" dirty="0" smtClean="0"/>
          </a:p>
          <a:p>
            <a:pPr marL="0" indent="0">
              <a:buNone/>
            </a:pPr>
            <a:r>
              <a:rPr lang="en-US" sz="4800" dirty="0" smtClean="0"/>
              <a:t>Appendices and illustrations</a:t>
            </a:r>
            <a:endParaRPr lang="en-US" sz="4800" dirty="0"/>
          </a:p>
        </p:txBody>
      </p:sp>
    </p:spTree>
    <p:extLst>
      <p:ext uri="{BB962C8B-B14F-4D97-AF65-F5344CB8AC3E}">
        <p14:creationId xmlns:p14="http://schemas.microsoft.com/office/powerpoint/2010/main" val="888286734"/>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89932" y="223024"/>
            <a:ext cx="11508058" cy="5262979"/>
          </a:xfrm>
          <a:prstGeom prst="rect">
            <a:avLst/>
          </a:prstGeom>
        </p:spPr>
        <p:txBody>
          <a:bodyPr wrap="square">
            <a:spAutoFit/>
          </a:bodyPr>
          <a:lstStyle/>
          <a:p>
            <a:r>
              <a:rPr lang="en-US" sz="2800" dirty="0" smtClean="0"/>
              <a:t>Possible sources for r</a:t>
            </a:r>
            <a:r>
              <a:rPr lang="en-US" sz="2800" dirty="0" smtClean="0"/>
              <a:t>esource generation </a:t>
            </a:r>
          </a:p>
          <a:p>
            <a:r>
              <a:rPr lang="en-US" sz="2800" dirty="0" smtClean="0"/>
              <a:t>One section </a:t>
            </a:r>
            <a:r>
              <a:rPr lang="en-US" sz="2800" dirty="0" smtClean="0"/>
              <a:t>pared from schedule = $</a:t>
            </a:r>
            <a:r>
              <a:rPr lang="en-US" sz="2800" dirty="0" smtClean="0"/>
              <a:t>2000-$10000 </a:t>
            </a:r>
            <a:r>
              <a:rPr lang="en-US" sz="2800" dirty="0" smtClean="0"/>
              <a:t>or one section assigned </a:t>
            </a:r>
            <a:r>
              <a:rPr lang="en-US" sz="2800" dirty="0" smtClean="0"/>
              <a:t>time</a:t>
            </a:r>
          </a:p>
          <a:p>
            <a:r>
              <a:rPr lang="en-US" sz="2800" dirty="0"/>
              <a:t>P</a:t>
            </a:r>
            <a:r>
              <a:rPr lang="en-US" sz="2800" dirty="0" smtClean="0"/>
              <a:t>are </a:t>
            </a:r>
            <a:r>
              <a:rPr lang="en-US" sz="2800" dirty="0" smtClean="0"/>
              <a:t>unnecessary expenses from budget </a:t>
            </a:r>
            <a:r>
              <a:rPr lang="en-US" sz="2800" dirty="0" smtClean="0"/>
              <a:t>(such as land-line phones, low enrollment PT faculty sections, </a:t>
            </a:r>
            <a:r>
              <a:rPr lang="en-US" sz="2800" dirty="0" smtClean="0"/>
              <a:t>unnecessary printing and copying) </a:t>
            </a:r>
            <a:r>
              <a:rPr lang="en-US" sz="2800" dirty="0" smtClean="0"/>
              <a:t>and </a:t>
            </a:r>
            <a:r>
              <a:rPr lang="en-US" sz="2800" dirty="0" smtClean="0"/>
              <a:t>reallocate to discretionary funding for student aid, RAs, Gas, TAs, equipment, professional </a:t>
            </a:r>
            <a:r>
              <a:rPr lang="en-US" sz="2800" dirty="0" smtClean="0"/>
              <a:t>development</a:t>
            </a:r>
          </a:p>
          <a:p>
            <a:r>
              <a:rPr lang="en-US" sz="2800" dirty="0"/>
              <a:t>F</a:t>
            </a:r>
            <a:r>
              <a:rPr lang="en-US" sz="2800" dirty="0" smtClean="0"/>
              <a:t>rom </a:t>
            </a:r>
            <a:r>
              <a:rPr lang="en-US" sz="2800" dirty="0" smtClean="0"/>
              <a:t>grants and contracts negotiate best possible return to department and </a:t>
            </a:r>
            <a:r>
              <a:rPr lang="en-US" sz="2800" dirty="0"/>
              <a:t>f</a:t>
            </a:r>
            <a:r>
              <a:rPr lang="en-US" sz="2800" dirty="0" smtClean="0"/>
              <a:t>aculty </a:t>
            </a:r>
            <a:r>
              <a:rPr lang="en-US" sz="2800" dirty="0" smtClean="0"/>
              <a:t>foundation </a:t>
            </a:r>
            <a:r>
              <a:rPr lang="en-US" sz="2800" dirty="0" smtClean="0"/>
              <a:t>accounts</a:t>
            </a:r>
          </a:p>
          <a:p>
            <a:r>
              <a:rPr lang="en-US" sz="2800" dirty="0" smtClean="0"/>
              <a:t>Direct to department annual donations-</a:t>
            </a:r>
            <a:r>
              <a:rPr lang="en-US" sz="2800" dirty="0" smtClean="0"/>
              <a:t>build </a:t>
            </a:r>
            <a:r>
              <a:rPr lang="en-US" sz="2800" dirty="0" smtClean="0"/>
              <a:t>alumni email lists; alumni donations increased through annual phone campaign; direct alumni donations to department </a:t>
            </a:r>
            <a:r>
              <a:rPr lang="en-US" sz="2800" dirty="0" smtClean="0"/>
              <a:t>account</a:t>
            </a:r>
            <a:endParaRPr lang="en-US" sz="2800" dirty="0"/>
          </a:p>
        </p:txBody>
      </p:sp>
    </p:spTree>
    <p:extLst>
      <p:ext uri="{BB962C8B-B14F-4D97-AF65-F5344CB8AC3E}">
        <p14:creationId xmlns:p14="http://schemas.microsoft.com/office/powerpoint/2010/main" val="3260435455"/>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Resource generation…</a:t>
            </a:r>
            <a:endParaRPr lang="en-US" dirty="0"/>
          </a:p>
        </p:txBody>
      </p:sp>
      <p:sp>
        <p:nvSpPr>
          <p:cNvPr id="3" name="Content Placeholder 2"/>
          <p:cNvSpPr>
            <a:spLocks noGrp="1"/>
          </p:cNvSpPr>
          <p:nvPr>
            <p:ph idx="1"/>
          </p:nvPr>
        </p:nvSpPr>
        <p:spPr/>
        <p:txBody>
          <a:bodyPr>
            <a:normAutofit lnSpcReduction="10000"/>
          </a:bodyPr>
          <a:lstStyle/>
          <a:p>
            <a:r>
              <a:rPr lang="en-US" dirty="0" smtClean="0"/>
              <a:t>Sponsor </a:t>
            </a:r>
            <a:r>
              <a:rPr lang="en-US" dirty="0"/>
              <a:t>paid workshops and </a:t>
            </a:r>
            <a:r>
              <a:rPr lang="en-US" dirty="0" smtClean="0"/>
              <a:t>conferences</a:t>
            </a:r>
          </a:p>
          <a:p>
            <a:r>
              <a:rPr lang="en-US" dirty="0" smtClean="0"/>
              <a:t>“Rent</a:t>
            </a:r>
            <a:r>
              <a:rPr lang="en-US" dirty="0"/>
              <a:t>” faculty to teach in other </a:t>
            </a:r>
            <a:r>
              <a:rPr lang="en-US" dirty="0" smtClean="0"/>
              <a:t>departments</a:t>
            </a:r>
          </a:p>
          <a:p>
            <a:r>
              <a:rPr lang="en-US" dirty="0"/>
              <a:t>C</a:t>
            </a:r>
            <a:r>
              <a:rPr lang="en-US" dirty="0" smtClean="0"/>
              <a:t>ourse/lab </a:t>
            </a:r>
            <a:r>
              <a:rPr lang="en-US" dirty="0"/>
              <a:t>manual </a:t>
            </a:r>
            <a:r>
              <a:rPr lang="en-US" dirty="0" smtClean="0"/>
              <a:t>production</a:t>
            </a:r>
          </a:p>
          <a:p>
            <a:r>
              <a:rPr lang="en-US" dirty="0"/>
              <a:t>V</a:t>
            </a:r>
            <a:r>
              <a:rPr lang="en-US" dirty="0" smtClean="0"/>
              <a:t>oluntary </a:t>
            </a:r>
            <a:r>
              <a:rPr lang="en-US" dirty="0"/>
              <a:t>overload for purpose of banking extra courses taught for internal </a:t>
            </a:r>
            <a:r>
              <a:rPr lang="en-US" dirty="0" smtClean="0"/>
              <a:t>sabbatical</a:t>
            </a:r>
          </a:p>
          <a:p>
            <a:r>
              <a:rPr lang="en-US" dirty="0"/>
              <a:t>P</a:t>
            </a:r>
            <a:r>
              <a:rPr lang="en-US" dirty="0" smtClean="0"/>
              <a:t>osition </a:t>
            </a:r>
            <a:r>
              <a:rPr lang="en-US" dirty="0"/>
              <a:t>faculty into influential committee </a:t>
            </a:r>
            <a:r>
              <a:rPr lang="en-US" dirty="0" smtClean="0"/>
              <a:t>assignments</a:t>
            </a:r>
          </a:p>
          <a:p>
            <a:r>
              <a:rPr lang="en-US" dirty="0" smtClean="0"/>
              <a:t>Negotiate maximum </a:t>
            </a:r>
            <a:r>
              <a:rPr lang="en-US" dirty="0"/>
              <a:t>return from continuing education to department and </a:t>
            </a:r>
            <a:r>
              <a:rPr lang="en-US" dirty="0" smtClean="0"/>
              <a:t>faculty</a:t>
            </a:r>
          </a:p>
          <a:p>
            <a:r>
              <a:rPr lang="en-US" dirty="0"/>
              <a:t>B</a:t>
            </a:r>
            <a:r>
              <a:rPr lang="en-US" dirty="0" smtClean="0"/>
              <a:t>uild </a:t>
            </a:r>
            <a:r>
              <a:rPr lang="en-US" dirty="0"/>
              <a:t>department identity with outreach, student organizations, joint research and </a:t>
            </a:r>
            <a:r>
              <a:rPr lang="en-US" dirty="0" smtClean="0"/>
              <a:t>scholarship</a:t>
            </a:r>
          </a:p>
          <a:p>
            <a:r>
              <a:rPr lang="en-US" dirty="0" smtClean="0"/>
              <a:t>Develop high demand flexible </a:t>
            </a:r>
            <a:r>
              <a:rPr lang="en-US" dirty="0"/>
              <a:t>enrollment </a:t>
            </a:r>
            <a:r>
              <a:rPr lang="en-US" dirty="0" smtClean="0"/>
              <a:t>courses</a:t>
            </a:r>
            <a:endParaRPr lang="en-US" dirty="0"/>
          </a:p>
          <a:p>
            <a:r>
              <a:rPr lang="en-US" dirty="0" smtClean="0"/>
              <a:t>Utilize emeritus faculty--$2000-</a:t>
            </a:r>
            <a:r>
              <a:rPr lang="en-US" dirty="0"/>
              <a:t>$5000 for emeritus faculty to draft accreditation/review documents, unpaid leave dollar </a:t>
            </a:r>
            <a:r>
              <a:rPr lang="en-US" dirty="0" smtClean="0"/>
              <a:t>split</a:t>
            </a:r>
          </a:p>
          <a:p>
            <a:endParaRPr lang="en-US" dirty="0"/>
          </a:p>
          <a:p>
            <a:endParaRPr lang="en-US" dirty="0"/>
          </a:p>
        </p:txBody>
      </p:sp>
    </p:spTree>
    <p:extLst>
      <p:ext uri="{BB962C8B-B14F-4D97-AF65-F5344CB8AC3E}">
        <p14:creationId xmlns:p14="http://schemas.microsoft.com/office/powerpoint/2010/main" val="2976124255"/>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17755" y="780574"/>
            <a:ext cx="10400371" cy="4585871"/>
          </a:xfrm>
          <a:prstGeom prst="rect">
            <a:avLst/>
          </a:prstGeom>
        </p:spPr>
        <p:txBody>
          <a:bodyPr wrap="square">
            <a:spAutoFit/>
          </a:bodyPr>
          <a:lstStyle/>
          <a:p>
            <a:r>
              <a:rPr lang="en-US" sz="3200" u="sng" dirty="0" smtClean="0"/>
              <a:t>Illustration:  Save students textbook costs, hire graduate student and earn department foundation money</a:t>
            </a:r>
          </a:p>
          <a:p>
            <a:endParaRPr lang="en-US" sz="3200" u="sng" dirty="0" smtClean="0"/>
          </a:p>
          <a:p>
            <a:r>
              <a:rPr lang="en-US" sz="2800" dirty="0" smtClean="0"/>
              <a:t>Course </a:t>
            </a:r>
            <a:r>
              <a:rPr lang="en-US" sz="2800" dirty="0" smtClean="0"/>
              <a:t>lab pack for 3 section course with 40 student enrollment per section</a:t>
            </a:r>
          </a:p>
          <a:p>
            <a:r>
              <a:rPr lang="en-US" sz="2800" dirty="0" smtClean="0"/>
              <a:t>Cost of lab pack = $50 X 120 students = $6000/term</a:t>
            </a:r>
          </a:p>
          <a:p>
            <a:r>
              <a:rPr lang="en-US" sz="2800" dirty="0" smtClean="0"/>
              <a:t>Possible uses for $6000:  student assistants, professional travel, hire temporary faculty to provide one course release for professor, if $6000 deposited into department foundation account funds may be used for donor cultivation or advisory board refreshments</a:t>
            </a:r>
            <a:endParaRPr lang="en-US" sz="2800" dirty="0"/>
          </a:p>
        </p:txBody>
      </p:sp>
    </p:spTree>
    <p:extLst>
      <p:ext uri="{BB962C8B-B14F-4D97-AF65-F5344CB8AC3E}">
        <p14:creationId xmlns:p14="http://schemas.microsoft.com/office/powerpoint/2010/main" val="3093586580"/>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02888" y="825191"/>
            <a:ext cx="10459844" cy="4955203"/>
          </a:xfrm>
          <a:prstGeom prst="rect">
            <a:avLst/>
          </a:prstGeom>
        </p:spPr>
        <p:txBody>
          <a:bodyPr wrap="square">
            <a:spAutoFit/>
          </a:bodyPr>
          <a:lstStyle/>
          <a:p>
            <a:r>
              <a:rPr lang="en-US" sz="3200" b="1" u="sng" dirty="0" smtClean="0"/>
              <a:t>Illustration: </a:t>
            </a:r>
            <a:r>
              <a:rPr lang="en-US" sz="3200" b="1" u="sng" dirty="0" smtClean="0"/>
              <a:t>Help faculty earn, help students graduate, earn department foundation money</a:t>
            </a:r>
          </a:p>
          <a:p>
            <a:r>
              <a:rPr lang="en-US" sz="2800" dirty="0" smtClean="0"/>
              <a:t>Continuing </a:t>
            </a:r>
            <a:r>
              <a:rPr lang="en-US" sz="2800" dirty="0" smtClean="0"/>
              <a:t>Education courses offered for academic credit during summer and intersessions</a:t>
            </a:r>
          </a:p>
          <a:p>
            <a:r>
              <a:rPr lang="en-US" sz="2800" dirty="0" smtClean="0"/>
              <a:t>CE courses offered for student fees and without state support</a:t>
            </a:r>
          </a:p>
          <a:p>
            <a:r>
              <a:rPr lang="en-US" sz="2800" dirty="0" smtClean="0"/>
              <a:t>Although cost may be greater than fees charged during academic year extra sections for high demand courses may allow students to graduate earlier</a:t>
            </a:r>
          </a:p>
          <a:p>
            <a:r>
              <a:rPr lang="en-US" sz="2800" dirty="0" smtClean="0"/>
              <a:t>Negotiated CE contract should include proportionate allocation to faculty and department</a:t>
            </a:r>
          </a:p>
          <a:p>
            <a:r>
              <a:rPr lang="en-US" sz="2800" dirty="0" smtClean="0"/>
              <a:t>Courses may provide supplemental salary for faculty</a:t>
            </a:r>
            <a:endParaRPr lang="en-US" sz="2800" dirty="0"/>
          </a:p>
        </p:txBody>
      </p:sp>
    </p:spTree>
    <p:extLst>
      <p:ext uri="{BB962C8B-B14F-4D97-AF65-F5344CB8AC3E}">
        <p14:creationId xmlns:p14="http://schemas.microsoft.com/office/powerpoint/2010/main" val="18722305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00051" y="0"/>
            <a:ext cx="10058400" cy="3566160"/>
          </a:xfrm>
        </p:spPr>
        <p:txBody>
          <a:bodyPr/>
          <a:lstStyle/>
          <a:p>
            <a:pPr algn="ctr"/>
            <a:r>
              <a:rPr lang="en-US" dirty="0" smtClean="0"/>
              <a:t>Why is this </a:t>
            </a:r>
            <a:br>
              <a:rPr lang="en-US" dirty="0" smtClean="0"/>
            </a:br>
            <a:r>
              <a:rPr lang="en-US" dirty="0" smtClean="0"/>
              <a:t>presentation needed?</a:t>
            </a:r>
            <a:endParaRPr lang="en-US" dirty="0"/>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3048765910"/>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5259" y="758283"/>
            <a:ext cx="10772078" cy="5016758"/>
          </a:xfrm>
          <a:prstGeom prst="rect">
            <a:avLst/>
          </a:prstGeom>
        </p:spPr>
        <p:txBody>
          <a:bodyPr wrap="square">
            <a:spAutoFit/>
          </a:bodyPr>
          <a:lstStyle/>
          <a:p>
            <a:r>
              <a:rPr lang="en-US" sz="3200" dirty="0" smtClean="0"/>
              <a:t>Illustration:  </a:t>
            </a:r>
            <a:r>
              <a:rPr lang="en-US" sz="3200" dirty="0" smtClean="0"/>
              <a:t>Continuing Education courses offered for academic credit off-site</a:t>
            </a:r>
          </a:p>
          <a:p>
            <a:r>
              <a:rPr lang="en-US" sz="3200" dirty="0" smtClean="0"/>
              <a:t>CE courses for professionals needing post-baccalaureate credit may be offered at work sites after work hours to groups at schools, hospitals, government agencies and other business sites</a:t>
            </a:r>
          </a:p>
          <a:p>
            <a:r>
              <a:rPr lang="en-US" sz="3200" dirty="0" smtClean="0"/>
              <a:t>Courses may be taught by professionals employed at those sites who are supervised by department full-time faculty</a:t>
            </a:r>
          </a:p>
          <a:p>
            <a:r>
              <a:rPr lang="en-US" sz="3200" dirty="0" smtClean="0"/>
              <a:t>Negotiated CE contract should include proportionate allocation to faculty and department</a:t>
            </a:r>
            <a:endParaRPr lang="en-US" sz="3200" dirty="0"/>
          </a:p>
        </p:txBody>
      </p:sp>
    </p:spTree>
    <p:extLst>
      <p:ext uri="{BB962C8B-B14F-4D97-AF65-F5344CB8AC3E}">
        <p14:creationId xmlns:p14="http://schemas.microsoft.com/office/powerpoint/2010/main" val="1701100005"/>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46049" y="490654"/>
            <a:ext cx="11418849" cy="4031873"/>
          </a:xfrm>
          <a:prstGeom prst="rect">
            <a:avLst/>
          </a:prstGeom>
        </p:spPr>
        <p:txBody>
          <a:bodyPr wrap="square">
            <a:spAutoFit/>
          </a:bodyPr>
          <a:lstStyle/>
          <a:p>
            <a:r>
              <a:rPr lang="en-US" sz="3200" dirty="0" smtClean="0"/>
              <a:t>Data needed for department chair leadership--</a:t>
            </a:r>
          </a:p>
          <a:p>
            <a:r>
              <a:rPr lang="en-US" sz="3200" dirty="0" smtClean="0"/>
              <a:t>1.	Data needed to find gold in the budget: check budget against end of fiscal year accounting, check budget history, check OE categories against needs, check personnel expenditures for all personnel categories including tenure track and staff, check timeline for expenditures so surpluses will be identified</a:t>
            </a:r>
          </a:p>
          <a:p>
            <a:r>
              <a:rPr lang="en-US" sz="3200" dirty="0" smtClean="0"/>
              <a:t>a.	Note: check department and individual faculty foundation accounts too</a:t>
            </a:r>
            <a:endParaRPr lang="en-US" sz="3200" dirty="0"/>
          </a:p>
        </p:txBody>
      </p:sp>
    </p:spTree>
    <p:extLst>
      <p:ext uri="{BB962C8B-B14F-4D97-AF65-F5344CB8AC3E}">
        <p14:creationId xmlns:p14="http://schemas.microsoft.com/office/powerpoint/2010/main" val="4011894221"/>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02165" y="869795"/>
            <a:ext cx="11017405" cy="3046988"/>
          </a:xfrm>
          <a:prstGeom prst="rect">
            <a:avLst/>
          </a:prstGeom>
        </p:spPr>
        <p:txBody>
          <a:bodyPr wrap="square">
            <a:spAutoFit/>
          </a:bodyPr>
          <a:lstStyle/>
          <a:p>
            <a:r>
              <a:rPr lang="en-US" sz="3200" dirty="0" smtClean="0"/>
              <a:t>2.	 Data needed for enrollments: check by program, check by course, check by section, check by faculty, low enrollment sections, can max enrollments be increased without quality reduction, can sections be offered less often, can sections be offered in self-support mode, enrollments for each program—which are supporting themselves,</a:t>
            </a:r>
            <a:endParaRPr lang="en-US" sz="3200" dirty="0"/>
          </a:p>
        </p:txBody>
      </p:sp>
    </p:spTree>
    <p:extLst>
      <p:ext uri="{BB962C8B-B14F-4D97-AF65-F5344CB8AC3E}">
        <p14:creationId xmlns:p14="http://schemas.microsoft.com/office/powerpoint/2010/main" val="2556987006"/>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76038" y="1250046"/>
            <a:ext cx="9597483" cy="1569660"/>
          </a:xfrm>
          <a:prstGeom prst="rect">
            <a:avLst/>
          </a:prstGeom>
        </p:spPr>
        <p:txBody>
          <a:bodyPr wrap="square">
            <a:spAutoFit/>
          </a:bodyPr>
          <a:lstStyle/>
          <a:p>
            <a:r>
              <a:rPr lang="en-US" sz="3200" dirty="0" smtClean="0"/>
              <a:t>3.	 Curriculum data: are all major courses necessary, can major courses be offered across programs, can major courses be offered for/through other departments</a:t>
            </a:r>
            <a:endParaRPr lang="en-US" sz="3200" dirty="0"/>
          </a:p>
        </p:txBody>
      </p:sp>
    </p:spTree>
    <p:extLst>
      <p:ext uri="{BB962C8B-B14F-4D97-AF65-F5344CB8AC3E}">
        <p14:creationId xmlns:p14="http://schemas.microsoft.com/office/powerpoint/2010/main" val="2556726043"/>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338146" y="1360449"/>
            <a:ext cx="9612352" cy="3046988"/>
          </a:xfrm>
          <a:prstGeom prst="rect">
            <a:avLst/>
          </a:prstGeom>
        </p:spPr>
        <p:txBody>
          <a:bodyPr wrap="square">
            <a:spAutoFit/>
          </a:bodyPr>
          <a:lstStyle/>
          <a:p>
            <a:r>
              <a:rPr lang="en-US" sz="3200" dirty="0" smtClean="0"/>
              <a:t>4.	 Course/section/program delivery: are they offered when they are most needed, offered where they are most needed, offered in the instructional mode most needed, offered by the best teachers, when one larger section is better than two smaller sections, linking classrooms together</a:t>
            </a:r>
            <a:endParaRPr lang="en-US" sz="3200" dirty="0"/>
          </a:p>
        </p:txBody>
      </p:sp>
    </p:spTree>
    <p:extLst>
      <p:ext uri="{BB962C8B-B14F-4D97-AF65-F5344CB8AC3E}">
        <p14:creationId xmlns:p14="http://schemas.microsoft.com/office/powerpoint/2010/main" val="3854855594"/>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59004" y="1204331"/>
            <a:ext cx="10192215" cy="2554545"/>
          </a:xfrm>
          <a:prstGeom prst="rect">
            <a:avLst/>
          </a:prstGeom>
        </p:spPr>
        <p:txBody>
          <a:bodyPr wrap="square">
            <a:spAutoFit/>
          </a:bodyPr>
          <a:lstStyle/>
          <a:p>
            <a:r>
              <a:rPr lang="en-US" sz="3200" dirty="0" smtClean="0"/>
              <a:t>5.	 Personnel data needed: who is self-supporting, who is doing necessary service, second and third teaching areas, what does each faculty need to develop and grow, low-hanging fruit, rules for TAs/GAs/RAs and student workers</a:t>
            </a:r>
          </a:p>
          <a:p>
            <a:r>
              <a:rPr lang="en-US" sz="3200" dirty="0" smtClean="0"/>
              <a:t> </a:t>
            </a:r>
            <a:endParaRPr lang="en-US" sz="3200" dirty="0"/>
          </a:p>
        </p:txBody>
      </p:sp>
    </p:spTree>
    <p:extLst>
      <p:ext uri="{BB962C8B-B14F-4D97-AF65-F5344CB8AC3E}">
        <p14:creationId xmlns:p14="http://schemas.microsoft.com/office/powerpoint/2010/main" val="3155872159"/>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34537" y="178421"/>
            <a:ext cx="11552663" cy="6370975"/>
          </a:xfrm>
          <a:prstGeom prst="rect">
            <a:avLst/>
          </a:prstGeom>
        </p:spPr>
        <p:txBody>
          <a:bodyPr wrap="square">
            <a:spAutoFit/>
          </a:bodyPr>
          <a:lstStyle/>
          <a:p>
            <a:r>
              <a:rPr lang="en-US" sz="2400" b="1" u="sng" dirty="0" smtClean="0"/>
              <a:t>Case studies </a:t>
            </a:r>
            <a:r>
              <a:rPr lang="en-US" sz="2400" b="1" u="sng" dirty="0" smtClean="0"/>
              <a:t>of successful department level </a:t>
            </a:r>
            <a:r>
              <a:rPr lang="en-US" sz="2400" b="1" u="sng" dirty="0" smtClean="0"/>
              <a:t>entrepreneurship</a:t>
            </a:r>
          </a:p>
          <a:p>
            <a:endParaRPr lang="en-US" sz="2400" dirty="0" smtClean="0"/>
          </a:p>
          <a:p>
            <a:r>
              <a:rPr lang="en-US" sz="2400" dirty="0" smtClean="0"/>
              <a:t>UWF math department landline phones for tablets</a:t>
            </a:r>
          </a:p>
          <a:p>
            <a:r>
              <a:rPr lang="en-US" sz="2400" dirty="0" smtClean="0"/>
              <a:t>UWF legal studies fund raising for mock courtroom</a:t>
            </a:r>
          </a:p>
          <a:p>
            <a:r>
              <a:rPr lang="en-US" sz="2400" dirty="0" smtClean="0"/>
              <a:t>UWF kinesiology department saving and grants for TAs and GAs</a:t>
            </a:r>
          </a:p>
          <a:p>
            <a:r>
              <a:rPr lang="en-US" sz="2400" dirty="0" smtClean="0"/>
              <a:t>UWF instructional tech department for regional contracts for research support</a:t>
            </a:r>
          </a:p>
          <a:p>
            <a:r>
              <a:rPr lang="en-US" sz="2400" dirty="0" smtClean="0"/>
              <a:t>CSUSM savings for TAs/Gas/RAs</a:t>
            </a:r>
          </a:p>
          <a:p>
            <a:r>
              <a:rPr lang="en-US" sz="2400" dirty="0" smtClean="0"/>
              <a:t>CSUSM for ABA training for distributed income</a:t>
            </a:r>
          </a:p>
          <a:p>
            <a:r>
              <a:rPr lang="en-US" sz="2400" dirty="0" smtClean="0"/>
              <a:t>CSUSM continuing education expansion of curriculum and income for faculty</a:t>
            </a:r>
          </a:p>
          <a:p>
            <a:r>
              <a:rPr lang="en-US" sz="2400" dirty="0" smtClean="0"/>
              <a:t>Chico student edited manuals for funds for TAs, etc.</a:t>
            </a:r>
          </a:p>
          <a:p>
            <a:r>
              <a:rPr lang="en-US" sz="2400" dirty="0" smtClean="0"/>
              <a:t>Chico savings for TAs, etc.</a:t>
            </a:r>
          </a:p>
          <a:p>
            <a:r>
              <a:rPr lang="en-US" sz="2400" dirty="0" smtClean="0"/>
              <a:t>Chico diversify and expand curriculum to GE, cross-listed courses, service courses for other majors</a:t>
            </a:r>
          </a:p>
          <a:p>
            <a:r>
              <a:rPr lang="en-US" sz="2400" dirty="0" smtClean="0"/>
              <a:t>Chico few large section courses</a:t>
            </a:r>
          </a:p>
          <a:p>
            <a:r>
              <a:rPr lang="en-US" sz="2400" dirty="0" smtClean="0"/>
              <a:t>Chico internally funded sabbaticals</a:t>
            </a:r>
          </a:p>
          <a:p>
            <a:r>
              <a:rPr lang="en-US" sz="2400" dirty="0" smtClean="0"/>
              <a:t>Chico leadership preparation through associate chair</a:t>
            </a:r>
          </a:p>
          <a:p>
            <a:r>
              <a:rPr lang="en-US" sz="2400" dirty="0" smtClean="0"/>
              <a:t>Chico political positioning</a:t>
            </a:r>
            <a:endParaRPr lang="en-US" sz="2400" dirty="0"/>
          </a:p>
        </p:txBody>
      </p:sp>
    </p:spTree>
    <p:extLst>
      <p:ext uri="{BB962C8B-B14F-4D97-AF65-F5344CB8AC3E}">
        <p14:creationId xmlns:p14="http://schemas.microsoft.com/office/powerpoint/2010/main" val="24382207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Two threats to the legitimacy of </a:t>
            </a:r>
            <a:br>
              <a:rPr lang="en-US" b="1" dirty="0" smtClean="0"/>
            </a:br>
            <a:r>
              <a:rPr lang="en-US" b="1" dirty="0" smtClean="0"/>
              <a:t>American higher education</a:t>
            </a:r>
            <a:endParaRPr lang="en-US" b="1" dirty="0"/>
          </a:p>
        </p:txBody>
      </p:sp>
      <p:sp>
        <p:nvSpPr>
          <p:cNvPr id="3" name="Content Placeholder 2"/>
          <p:cNvSpPr>
            <a:spLocks noGrp="1"/>
          </p:cNvSpPr>
          <p:nvPr>
            <p:ph idx="1"/>
          </p:nvPr>
        </p:nvSpPr>
        <p:spPr/>
        <p:txBody>
          <a:bodyPr>
            <a:normAutofit/>
          </a:bodyPr>
          <a:lstStyle/>
          <a:p>
            <a:endParaRPr lang="en-US" sz="3200" dirty="0" smtClean="0"/>
          </a:p>
          <a:p>
            <a:r>
              <a:rPr lang="en-US" sz="3200" b="1" dirty="0" smtClean="0"/>
              <a:t>Cost</a:t>
            </a:r>
            <a:r>
              <a:rPr lang="en-US" sz="3200" dirty="0" smtClean="0"/>
              <a:t> and </a:t>
            </a:r>
            <a:r>
              <a:rPr lang="en-US" sz="3200" b="1" dirty="0" smtClean="0"/>
              <a:t>access</a:t>
            </a:r>
            <a:r>
              <a:rPr lang="en-US" sz="3200" dirty="0" smtClean="0"/>
              <a:t> are problems without solutions given the standard operating procedures and the role expectations that come with the 1.0 management of academic departments</a:t>
            </a:r>
          </a:p>
          <a:p>
            <a:r>
              <a:rPr lang="en-US" sz="3200" dirty="0" smtClean="0"/>
              <a:t>Clearly “</a:t>
            </a:r>
            <a:r>
              <a:rPr lang="en-US" sz="3200" b="1" dirty="0" smtClean="0"/>
              <a:t>disruptive technology</a:t>
            </a:r>
            <a:r>
              <a:rPr lang="en-US" sz="3200" dirty="0" smtClean="0"/>
              <a:t>” is needed to change the algorithm of the “standard operating procedures” that feed higher costs and limited access to students</a:t>
            </a:r>
            <a:endParaRPr lang="en-US" sz="3200" dirty="0"/>
          </a:p>
        </p:txBody>
      </p:sp>
    </p:spTree>
    <p:extLst>
      <p:ext uri="{BB962C8B-B14F-4D97-AF65-F5344CB8AC3E}">
        <p14:creationId xmlns:p14="http://schemas.microsoft.com/office/powerpoint/2010/main" val="31425344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37892" y="164355"/>
            <a:ext cx="11671609" cy="8463855"/>
          </a:xfrm>
          <a:prstGeom prst="rect">
            <a:avLst/>
          </a:prstGeom>
        </p:spPr>
        <p:txBody>
          <a:bodyPr wrap="square">
            <a:spAutoFit/>
          </a:bodyPr>
          <a:lstStyle/>
          <a:p>
            <a:pPr algn="ctr"/>
            <a:r>
              <a:rPr lang="en-US" sz="3200" u="sng" dirty="0" smtClean="0">
                <a:latin typeface="Calibri Light" panose="020F0302020204030204" pitchFamily="34" charset="0"/>
                <a:cs typeface="Calibri Light" panose="020F0302020204030204" pitchFamily="34" charset="0"/>
              </a:rPr>
              <a:t>Cost and access: American </a:t>
            </a:r>
            <a:r>
              <a:rPr lang="en-US" sz="3200" u="sng" dirty="0" smtClean="0">
                <a:latin typeface="Calibri Light" panose="020F0302020204030204" pitchFamily="34" charset="0"/>
                <a:cs typeface="Calibri Light" panose="020F0302020204030204" pitchFamily="34" charset="0"/>
              </a:rPr>
              <a:t>higher education’s </a:t>
            </a:r>
            <a:r>
              <a:rPr lang="en-US" sz="3200" u="sng" dirty="0" smtClean="0">
                <a:latin typeface="Calibri Light" panose="020F0302020204030204" pitchFamily="34" charset="0"/>
                <a:cs typeface="Calibri Light" panose="020F0302020204030204" pitchFamily="34" charset="0"/>
              </a:rPr>
              <a:t>moral failures</a:t>
            </a:r>
            <a:endParaRPr lang="en-US" sz="3200" u="sng" dirty="0" smtClean="0">
              <a:latin typeface="Calibri Light" panose="020F0302020204030204" pitchFamily="34" charset="0"/>
              <a:cs typeface="Calibri Light" panose="020F0302020204030204" pitchFamily="34" charset="0"/>
            </a:endParaRPr>
          </a:p>
          <a:p>
            <a:pPr algn="ctr"/>
            <a:r>
              <a:rPr lang="en-US" sz="3200" dirty="0" smtClean="0">
                <a:latin typeface="Calibri Light" panose="020F0302020204030204" pitchFamily="34" charset="0"/>
                <a:cs typeface="Calibri Light" panose="020F0302020204030204" pitchFamily="34" charset="0"/>
              </a:rPr>
              <a:t>Cost </a:t>
            </a:r>
            <a:r>
              <a:rPr lang="en-US" sz="3200" dirty="0">
                <a:latin typeface="Calibri Light" panose="020F0302020204030204" pitchFamily="34" charset="0"/>
                <a:cs typeface="Calibri Light" panose="020F0302020204030204" pitchFamily="34" charset="0"/>
              </a:rPr>
              <a:t>of higher </a:t>
            </a:r>
            <a:r>
              <a:rPr lang="en-US" sz="3200" dirty="0" smtClean="0">
                <a:latin typeface="Calibri Light" panose="020F0302020204030204" pitchFamily="34" charset="0"/>
                <a:cs typeface="Calibri Light" panose="020F0302020204030204" pitchFamily="34" charset="0"/>
              </a:rPr>
              <a:t>education far exceeding increased wages: increased </a:t>
            </a:r>
            <a:r>
              <a:rPr lang="en-US" sz="3200" dirty="0" smtClean="0">
                <a:latin typeface="Calibri Light" panose="020F0302020204030204" pitchFamily="34" charset="0"/>
                <a:cs typeface="Calibri Light" panose="020F0302020204030204" pitchFamily="34" charset="0"/>
              </a:rPr>
              <a:t>	tuition</a:t>
            </a:r>
            <a:r>
              <a:rPr lang="en-US" sz="3200" dirty="0">
                <a:latin typeface="Calibri Light" panose="020F0302020204030204" pitchFamily="34" charset="0"/>
                <a:cs typeface="Calibri Light" panose="020F0302020204030204" pitchFamily="34" charset="0"/>
              </a:rPr>
              <a:t>(+290% from 1982-2012) , fees, books, room and </a:t>
            </a:r>
            <a:r>
              <a:rPr lang="en-US" sz="3200" dirty="0" smtClean="0">
                <a:latin typeface="Calibri Light" panose="020F0302020204030204" pitchFamily="34" charset="0"/>
                <a:cs typeface="Calibri Light" panose="020F0302020204030204" pitchFamily="34" charset="0"/>
              </a:rPr>
              <a:t>board.</a:t>
            </a:r>
          </a:p>
          <a:p>
            <a:r>
              <a:rPr lang="en-US" sz="3200" dirty="0" smtClean="0">
                <a:latin typeface="Calibri Light" panose="020F0302020204030204" pitchFamily="34" charset="0"/>
                <a:cs typeface="Calibri Light" panose="020F0302020204030204" pitchFamily="34" charset="0"/>
              </a:rPr>
              <a:t>    College </a:t>
            </a:r>
            <a:r>
              <a:rPr lang="en-US" sz="3200" dirty="0">
                <a:latin typeface="Calibri Light" panose="020F0302020204030204" pitchFamily="34" charset="0"/>
                <a:cs typeface="Calibri Light" panose="020F0302020204030204" pitchFamily="34" charset="0"/>
              </a:rPr>
              <a:t>textbook costs. From 1978 to 2014 CPI +250%, new homes </a:t>
            </a:r>
            <a:r>
              <a:rPr lang="en-US" sz="3200" dirty="0" smtClean="0">
                <a:latin typeface="Calibri Light" panose="020F0302020204030204" pitchFamily="34" charset="0"/>
                <a:cs typeface="Calibri Light" panose="020F0302020204030204" pitchFamily="34" charset="0"/>
              </a:rPr>
              <a:t>         	+</a:t>
            </a:r>
            <a:r>
              <a:rPr lang="en-US" sz="3200" dirty="0">
                <a:latin typeface="Calibri Light" panose="020F0302020204030204" pitchFamily="34" charset="0"/>
                <a:cs typeface="Calibri Light" panose="020F0302020204030204" pitchFamily="34" charset="0"/>
              </a:rPr>
              <a:t>325%, medical services +575% versus college textbooks +812% </a:t>
            </a:r>
            <a:r>
              <a:rPr lang="en-US" sz="3200" dirty="0" smtClean="0">
                <a:latin typeface="Calibri Light" panose="020F0302020204030204" pitchFamily="34" charset="0"/>
                <a:cs typeface="Calibri Light" panose="020F0302020204030204" pitchFamily="34" charset="0"/>
              </a:rPr>
              <a:t>	(</a:t>
            </a:r>
            <a:r>
              <a:rPr lang="en-US" sz="3200" dirty="0">
                <a:latin typeface="Calibri Light" panose="020F0302020204030204" pitchFamily="34" charset="0"/>
                <a:cs typeface="Calibri Light" panose="020F0302020204030204" pitchFamily="34" charset="0"/>
              </a:rPr>
              <a:t>tuition and fees +559%). </a:t>
            </a:r>
          </a:p>
          <a:p>
            <a:r>
              <a:rPr lang="en-US" sz="3200" dirty="0">
                <a:latin typeface="Calibri Light" panose="020F0302020204030204" pitchFamily="34" charset="0"/>
                <a:cs typeface="Calibri Light" panose="020F0302020204030204" pitchFamily="34" charset="0"/>
              </a:rPr>
              <a:t> </a:t>
            </a:r>
            <a:r>
              <a:rPr lang="en-US" sz="3200" dirty="0" smtClean="0">
                <a:latin typeface="Calibri Light" panose="020F0302020204030204" pitchFamily="34" charset="0"/>
                <a:cs typeface="Calibri Light" panose="020F0302020204030204" pitchFamily="34" charset="0"/>
              </a:rPr>
              <a:t>    </a:t>
            </a:r>
            <a:r>
              <a:rPr lang="en-US" sz="3200" dirty="0" smtClean="0">
                <a:latin typeface="Calibri Light" panose="020F0302020204030204" pitchFamily="34" charset="0"/>
                <a:cs typeface="Calibri Light" panose="020F0302020204030204" pitchFamily="34" charset="0"/>
              </a:rPr>
              <a:t>Reductions </a:t>
            </a:r>
            <a:r>
              <a:rPr lang="en-US" sz="3200" dirty="0" smtClean="0">
                <a:latin typeface="Calibri Light" panose="020F0302020204030204" pitchFamily="34" charset="0"/>
                <a:cs typeface="Calibri Light" panose="020F0302020204030204" pitchFamily="34" charset="0"/>
              </a:rPr>
              <a:t>in state support</a:t>
            </a:r>
            <a:endParaRPr lang="en-US" sz="3200" dirty="0">
              <a:latin typeface="Calibri Light" panose="020F0302020204030204" pitchFamily="34" charset="0"/>
              <a:cs typeface="Calibri Light" panose="020F0302020204030204" pitchFamily="34" charset="0"/>
            </a:endParaRPr>
          </a:p>
          <a:p>
            <a:r>
              <a:rPr lang="en-US" sz="3200" b="1" dirty="0" smtClean="0">
                <a:latin typeface="Calibri Light" panose="020F0302020204030204" pitchFamily="34" charset="0"/>
                <a:cs typeface="Calibri Light" panose="020F0302020204030204" pitchFamily="34" charset="0"/>
              </a:rPr>
              <a:t>Result? Financially strangling our children. </a:t>
            </a:r>
            <a:r>
              <a:rPr lang="en-US" sz="3200" dirty="0" smtClean="0">
                <a:latin typeface="Calibri Light" panose="020F0302020204030204" pitchFamily="34" charset="0"/>
                <a:cs typeface="Calibri Light" panose="020F0302020204030204" pitchFamily="34" charset="0"/>
              </a:rPr>
              <a:t>Student loan default rate has doubled in last 10 years. Student loan debt exceeds credit card debt $1 trillion to $798 billion. Average 2005 student loan debt $17,233 vs. $27,253 in 2012.  Average parent debt for student loans in 2005 $20,000 vs. 2015 $34,000 which over 10 year repayment period = $50,000</a:t>
            </a:r>
            <a:endParaRPr lang="en-US" sz="3200" dirty="0">
              <a:latin typeface="Calibri Light" panose="020F0302020204030204" pitchFamily="34" charset="0"/>
              <a:cs typeface="Calibri Light" panose="020F0302020204030204" pitchFamily="34" charset="0"/>
            </a:endParaRPr>
          </a:p>
          <a:p>
            <a:endParaRPr lang="en-US" sz="3200" dirty="0" smtClean="0">
              <a:latin typeface="Calibri Light" panose="020F0302020204030204" pitchFamily="34" charset="0"/>
              <a:cs typeface="Calibri Light" panose="020F0302020204030204" pitchFamily="34" charset="0"/>
            </a:endParaRPr>
          </a:p>
          <a:p>
            <a:endParaRPr lang="en-US" sz="3200" dirty="0">
              <a:latin typeface="Calibri Light" panose="020F0302020204030204" pitchFamily="34" charset="0"/>
              <a:cs typeface="Calibri Light" panose="020F0302020204030204" pitchFamily="34" charset="0"/>
            </a:endParaRPr>
          </a:p>
          <a:p>
            <a:endParaRPr lang="en-US" sz="3200" dirty="0" smtClean="0"/>
          </a:p>
          <a:p>
            <a:endParaRPr lang="en-US" sz="3200" dirty="0"/>
          </a:p>
        </p:txBody>
      </p:sp>
    </p:spTree>
    <p:extLst>
      <p:ext uri="{BB962C8B-B14F-4D97-AF65-F5344CB8AC3E}">
        <p14:creationId xmlns:p14="http://schemas.microsoft.com/office/powerpoint/2010/main" val="4134581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79863" y="602165"/>
            <a:ext cx="11218127" cy="8402300"/>
          </a:xfrm>
          <a:prstGeom prst="rect">
            <a:avLst/>
          </a:prstGeom>
        </p:spPr>
        <p:txBody>
          <a:bodyPr wrap="square">
            <a:spAutoFit/>
          </a:bodyPr>
          <a:lstStyle/>
          <a:p>
            <a:r>
              <a:rPr lang="en-US" sz="3200" dirty="0" smtClean="0">
                <a:latin typeface="Calibri Light" panose="020F0302020204030204" pitchFamily="34" charset="0"/>
                <a:cs typeface="Calibri Light" panose="020F0302020204030204" pitchFamily="34" charset="0"/>
              </a:rPr>
              <a:t>Access. </a:t>
            </a:r>
            <a:r>
              <a:rPr lang="en-US" sz="3200" dirty="0" smtClean="0">
                <a:latin typeface="Calibri Light" panose="020F0302020204030204" pitchFamily="34" charset="0"/>
                <a:cs typeface="Calibri Light" panose="020F0302020204030204" pitchFamily="34" charset="0"/>
              </a:rPr>
              <a:t>A pressing need to increase access for low SES, working adults, military by increasing AA to bachelor degree transfers</a:t>
            </a:r>
          </a:p>
          <a:p>
            <a:endParaRPr lang="en-US" sz="3200" dirty="0">
              <a:latin typeface="Calibri Light" panose="020F0302020204030204" pitchFamily="34" charset="0"/>
              <a:cs typeface="Calibri Light" panose="020F0302020204030204" pitchFamily="34" charset="0"/>
            </a:endParaRPr>
          </a:p>
          <a:p>
            <a:r>
              <a:rPr lang="en-US" sz="2800" dirty="0">
                <a:latin typeface="Calibri Light" panose="020F0302020204030204" pitchFamily="34" charset="0"/>
                <a:cs typeface="Calibri Light" panose="020F0302020204030204" pitchFamily="34" charset="0"/>
              </a:rPr>
              <a:t>Over half of all first-time freshman enroll in community colleges.  According to Columbia University’s Community College Research Center, only 14% of community college students nationally transfer to four-year schools and earn their bachelor’s degree within six years, with a widening gap between low income and wealthy students. </a:t>
            </a:r>
            <a:r>
              <a:rPr lang="en-US" sz="2800" dirty="0" smtClean="0">
                <a:latin typeface="Calibri Light" panose="020F0302020204030204" pitchFamily="34" charset="0"/>
                <a:cs typeface="Calibri Light" panose="020F0302020204030204" pitchFamily="34" charset="0"/>
              </a:rPr>
              <a:t> Nationally</a:t>
            </a:r>
            <a:r>
              <a:rPr lang="en-US" sz="2800" dirty="0">
                <a:latin typeface="Calibri Light" panose="020F0302020204030204" pitchFamily="34" charset="0"/>
                <a:cs typeface="Calibri Light" panose="020F0302020204030204" pitchFamily="34" charset="0"/>
              </a:rPr>
              <a:t>, since the 1970s, the number of students transferring from 2-year to 4-year colleges has decreased relative to the total community-college enrollment (California Community Colleges, 1994), despite the fact that 57% of community college students earn at least 60 semester hours of college </a:t>
            </a:r>
            <a:r>
              <a:rPr lang="en-US" sz="2800" dirty="0" smtClean="0">
                <a:latin typeface="Calibri Light" panose="020F0302020204030204" pitchFamily="34" charset="0"/>
                <a:cs typeface="Calibri Light" panose="020F0302020204030204" pitchFamily="34" charset="0"/>
              </a:rPr>
              <a:t>credit.  </a:t>
            </a:r>
            <a:endParaRPr lang="en-US" sz="3200" dirty="0" smtClean="0">
              <a:latin typeface="Calibri Light" panose="020F0302020204030204" pitchFamily="34" charset="0"/>
              <a:cs typeface="Calibri Light" panose="020F0302020204030204" pitchFamily="34" charset="0"/>
            </a:endParaRPr>
          </a:p>
          <a:p>
            <a:endParaRPr lang="en-US" sz="3200" dirty="0">
              <a:latin typeface="Calibri Light" panose="020F0302020204030204" pitchFamily="34" charset="0"/>
              <a:cs typeface="Calibri Light" panose="020F0302020204030204" pitchFamily="34" charset="0"/>
            </a:endParaRPr>
          </a:p>
          <a:p>
            <a:endParaRPr lang="en-US" sz="3200" dirty="0" smtClean="0">
              <a:latin typeface="Calibri Light" panose="020F0302020204030204" pitchFamily="34" charset="0"/>
              <a:cs typeface="Calibri Light" panose="020F0302020204030204" pitchFamily="34" charset="0"/>
            </a:endParaRPr>
          </a:p>
          <a:p>
            <a:endParaRPr lang="en-US" sz="3200" dirty="0">
              <a:latin typeface="Calibri Light" panose="020F0302020204030204" pitchFamily="34" charset="0"/>
              <a:cs typeface="Calibri Light" panose="020F0302020204030204" pitchFamily="34" charset="0"/>
            </a:endParaRPr>
          </a:p>
          <a:p>
            <a:endParaRPr lang="en-US" sz="3200" dirty="0" smtClean="0">
              <a:latin typeface="Calibri Light" panose="020F0302020204030204" pitchFamily="34" charset="0"/>
              <a:cs typeface="Calibri Light" panose="020F0302020204030204" pitchFamily="34" charset="0"/>
            </a:endParaRPr>
          </a:p>
          <a:p>
            <a:endParaRPr lang="en-US" sz="3200" dirty="0">
              <a:latin typeface="Calibri Light" panose="020F0302020204030204" pitchFamily="34" charset="0"/>
              <a:cs typeface="Calibri Light" panose="020F0302020204030204" pitchFamily="34" charset="0"/>
            </a:endParaRPr>
          </a:p>
          <a:p>
            <a:endParaRPr lang="en-US" sz="3200" dirty="0">
              <a:latin typeface="Calibri Light" panose="020F0302020204030204" pitchFamily="34" charset="0"/>
              <a:cs typeface="Calibri Light" panose="020F0302020204030204" pitchFamily="34" charset="0"/>
            </a:endParaRPr>
          </a:p>
        </p:txBody>
      </p:sp>
    </p:spTree>
    <p:extLst>
      <p:ext uri="{BB962C8B-B14F-4D97-AF65-F5344CB8AC3E}">
        <p14:creationId xmlns:p14="http://schemas.microsoft.com/office/powerpoint/2010/main" val="2679629361"/>
      </p:ext>
    </p:extLst>
  </p:cSld>
  <p:clrMapOvr>
    <a:masterClrMapping/>
  </p:clrMapOvr>
</p:sld>
</file>

<file path=ppt/theme/theme1.xml><?xml version="1.0" encoding="utf-8"?>
<a:theme xmlns:a="http://schemas.openxmlformats.org/drawingml/2006/main" name="Retrospect">
  <a:themeElements>
    <a:clrScheme name="Retrospect">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6B9F25"/>
      </a:hlink>
      <a:folHlink>
        <a:srgbClr val="B26B02"/>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D26EA377-59BD-4C9C-9D94-EE8416EE4C79}"/>
    </a:ext>
  </a:extLst>
</a:theme>
</file>

<file path=docProps/app.xml><?xml version="1.0" encoding="utf-8"?>
<Properties xmlns="http://schemas.openxmlformats.org/officeDocument/2006/extended-properties" xmlns:vt="http://schemas.openxmlformats.org/officeDocument/2006/docPropsVTypes">
  <Template/>
  <TotalTime>66805</TotalTime>
  <Words>4962</Words>
  <Application>Microsoft Office PowerPoint</Application>
  <PresentationFormat>Widescreen</PresentationFormat>
  <Paragraphs>349</Paragraphs>
  <Slides>66</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66</vt:i4>
      </vt:variant>
    </vt:vector>
  </HeadingPairs>
  <TitlesOfParts>
    <vt:vector size="69" baseType="lpstr">
      <vt:lpstr>Calibri</vt:lpstr>
      <vt:lpstr>Calibri Light</vt:lpstr>
      <vt:lpstr>Retrospect</vt:lpstr>
      <vt:lpstr>PowerPoint Presentation</vt:lpstr>
      <vt:lpstr>PowerPoint Presentation</vt:lpstr>
      <vt:lpstr>In the Introduction: A note to deans</vt:lpstr>
      <vt:lpstr>In the Introduction: a note to chairs</vt:lpstr>
      <vt:lpstr>In the Introduction: A note to faculty</vt:lpstr>
      <vt:lpstr>Why is this  presentation needed?</vt:lpstr>
      <vt:lpstr>Two threats to the legitimacy of  American higher education</vt:lpstr>
      <vt:lpstr>PowerPoint Presentation</vt:lpstr>
      <vt:lpstr>PowerPoint Presentation</vt:lpstr>
      <vt:lpstr>We know why but haven’t committed to change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What is needed now?</vt:lpstr>
      <vt:lpstr>The Innovative University: Changing the DNA of Higher Education by Clayton Christensen</vt:lpstr>
      <vt:lpstr>Incremental progress toward disruption</vt:lpstr>
      <vt:lpstr>PowerPoint Presentation</vt:lpstr>
      <vt:lpstr>What’s the payoff for 2.0 management?</vt:lpstr>
      <vt:lpstr>How?</vt:lpstr>
      <vt:lpstr>Where?</vt:lpstr>
      <vt:lpstr>PowerPoint Presentation</vt:lpstr>
      <vt:lpstr>PowerPoint Presentation</vt:lpstr>
      <vt:lpstr>PowerPoint Presentation</vt:lpstr>
      <vt:lpstr>PowerPoint Presentation</vt:lpstr>
      <vt:lpstr>PowerPoint Presentation</vt:lpstr>
      <vt:lpstr>PowerPoint Presentation</vt:lpstr>
      <vt:lpstr>How is 1.0 management different from 2.0 management of academic departments?</vt:lpstr>
      <vt:lpstr>Dean’s office staff</vt:lpstr>
      <vt:lpstr>Examples of what  dean’s staff should know</vt:lpstr>
      <vt:lpstr>PowerPoint Presentation</vt:lpstr>
      <vt:lpstr>Department chairs</vt:lpstr>
      <vt:lpstr>Data and department management</vt:lpstr>
      <vt:lpstr>Budget authority</vt:lpstr>
      <vt:lpstr>PowerPoint Presentation</vt:lpstr>
      <vt:lpstr>Budget authority in 1.0 vs. 2.0 management</vt:lpstr>
      <vt:lpstr>PowerPoint Presentation</vt:lpstr>
      <vt:lpstr>Grant and contract residuals</vt:lpstr>
      <vt:lpstr>Grants and residuals …</vt:lpstr>
      <vt:lpstr>Faculty workload</vt:lpstr>
      <vt:lpstr>Faculty workload…</vt:lpstr>
      <vt:lpstr>Workload as a “flexible resource”</vt:lpstr>
      <vt:lpstr>Faculty productivity metrics</vt:lpstr>
      <vt:lpstr>Faculty productivity metrics…</vt:lpstr>
      <vt:lpstr>Course scheduling</vt:lpstr>
      <vt:lpstr>Steps toward becoming 2.0 departments…</vt:lpstr>
      <vt:lpstr>Assessment of potential 2.0 departments</vt:lpstr>
      <vt:lpstr>The dean’s role…</vt:lpstr>
      <vt:lpstr>PowerPoint Presentation</vt:lpstr>
      <vt:lpstr>PowerPoint Presentation</vt:lpstr>
      <vt:lpstr>PowerPoint Presentation</vt:lpstr>
      <vt:lpstr>PowerPoint Presentation</vt:lpstr>
      <vt:lpstr>Resource generation…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don chu</dc:creator>
  <cp:lastModifiedBy>don chu</cp:lastModifiedBy>
  <cp:revision>181</cp:revision>
  <dcterms:created xsi:type="dcterms:W3CDTF">2016-08-31T16:30:55Z</dcterms:created>
  <dcterms:modified xsi:type="dcterms:W3CDTF">2016-11-29T22:53:04Z</dcterms:modified>
</cp:coreProperties>
</file>